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4"/>
  </p:sldMasterIdLst>
  <p:notesMasterIdLst>
    <p:notesMasterId r:id="rId51"/>
  </p:notesMasterIdLst>
  <p:handoutMasterIdLst>
    <p:handoutMasterId r:id="rId52"/>
  </p:handoutMasterIdLst>
  <p:sldIdLst>
    <p:sldId id="294" r:id="rId5"/>
    <p:sldId id="362" r:id="rId6"/>
    <p:sldId id="363" r:id="rId7"/>
    <p:sldId id="409" r:id="rId8"/>
    <p:sldId id="364" r:id="rId9"/>
    <p:sldId id="403" r:id="rId10"/>
    <p:sldId id="372" r:id="rId11"/>
    <p:sldId id="395" r:id="rId12"/>
    <p:sldId id="428" r:id="rId13"/>
    <p:sldId id="424" r:id="rId14"/>
    <p:sldId id="366" r:id="rId15"/>
    <p:sldId id="367" r:id="rId16"/>
    <p:sldId id="368" r:id="rId17"/>
    <p:sldId id="370" r:id="rId18"/>
    <p:sldId id="373" r:id="rId19"/>
    <p:sldId id="404" r:id="rId20"/>
    <p:sldId id="374" r:id="rId21"/>
    <p:sldId id="379" r:id="rId22"/>
    <p:sldId id="405" r:id="rId23"/>
    <p:sldId id="429" r:id="rId24"/>
    <p:sldId id="377" r:id="rId25"/>
    <p:sldId id="427" r:id="rId26"/>
    <p:sldId id="378" r:id="rId27"/>
    <p:sldId id="430" r:id="rId28"/>
    <p:sldId id="426" r:id="rId29"/>
    <p:sldId id="381" r:id="rId30"/>
    <p:sldId id="382" r:id="rId31"/>
    <p:sldId id="383" r:id="rId32"/>
    <p:sldId id="410" r:id="rId33"/>
    <p:sldId id="432" r:id="rId34"/>
    <p:sldId id="431" r:id="rId35"/>
    <p:sldId id="433" r:id="rId36"/>
    <p:sldId id="384" r:id="rId37"/>
    <p:sldId id="387" r:id="rId38"/>
    <p:sldId id="388" r:id="rId39"/>
    <p:sldId id="411" r:id="rId40"/>
    <p:sldId id="412" r:id="rId41"/>
    <p:sldId id="390" r:id="rId42"/>
    <p:sldId id="407" r:id="rId43"/>
    <p:sldId id="413" r:id="rId44"/>
    <p:sldId id="414" r:id="rId45"/>
    <p:sldId id="421" r:id="rId46"/>
    <p:sldId id="418" r:id="rId47"/>
    <p:sldId id="393" r:id="rId48"/>
    <p:sldId id="326" r:id="rId49"/>
    <p:sldId id="327" r:id="rId5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B5A42A-017F-48E8-AE6E-CE8EA4DCE19B}" v="25" dt="2021-04-04T17:33:03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3" autoAdjust="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1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48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F5264-3474-8242-B46F-CAEE4B35EA7A}" type="datetimeFigureOut">
              <a:rPr lang="en-US" smtClean="0"/>
              <a:t>4/3/24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05965-34B7-E042-AC75-D2B8CA51A0D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84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jpeg>
</file>

<file path=ppt/media/image18.jpg>
</file>

<file path=ppt/media/image19.jpg>
</file>

<file path=ppt/media/image2.jpeg>
</file>

<file path=ppt/media/image20.pn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FA003-551C-ED42-8A9B-0FD0CB609DE0}" type="datetimeFigureOut">
              <a:rPr lang="en-US" smtClean="0"/>
              <a:t>4/3/24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06476-A44D-F74C-B6A9-2B5600A4FA0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82024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DAA39-471D-E04E-8735-59E65E16979C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73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22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115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714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780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3996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884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884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24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24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884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940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1818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707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129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06476-A44D-F74C-B6A9-2B5600A4FA0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987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4188617"/>
            <a:ext cx="9144000" cy="266938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4188617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609583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704279"/>
            <a:ext cx="7772400" cy="89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12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3509762" y="64770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A399-1CAB-364C-A706-BC93C98AF8DC}" type="slidenum">
              <a:rPr lang="en-GB" smtClean="0"/>
              <a:pPr/>
              <a:t>‹N›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6" descr="b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50350" cy="493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0" y="0"/>
            <a:ext cx="9169400" cy="6873875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it-IT" sz="4000"/>
          </a:p>
        </p:txBody>
      </p:sp>
    </p:spTree>
    <p:extLst>
      <p:ext uri="{BB962C8B-B14F-4D97-AF65-F5344CB8AC3E}">
        <p14:creationId xmlns:p14="http://schemas.microsoft.com/office/powerpoint/2010/main" val="1955912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11661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288521" y="139166"/>
            <a:ext cx="8581043" cy="797452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-3186" y="6447975"/>
            <a:ext cx="9183697" cy="437409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519848"/>
            <a:ext cx="18690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School of Management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936618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04378" y="6502721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3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3509762" y="64770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A80CA399-1CAB-364C-A706-BC93C98AF8DC}" type="slidenum">
              <a:rPr lang="en-GB" smtClean="0"/>
              <a:pPr/>
              <a:t>‹N›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3509762" y="64770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A399-1CAB-364C-A706-BC93C98AF8DC}" type="slidenum">
              <a:rPr lang="en-GB" smtClean="0"/>
              <a:pPr/>
              <a:t>‹N›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google.it/url?sa=i&amp;rct=j&amp;q=&amp;esrc=s&amp;source=images&amp;cd=&amp;cad=rja&amp;uact=8&amp;ved=0CAcQjRw&amp;url=http://it.wikipedia.org/wiki/Valentino_Rossi&amp;ei=Z_o4VdCcLcu3swGA3IC4Dg&amp;bvm=bv.91427555,d.bGg&amp;psig=AFQjCNFzF47_VJPi2Y-PqxS7vioWJADpHg&amp;ust=1429883883759189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400908" y="4343400"/>
            <a:ext cx="7772400" cy="533400"/>
          </a:xfrm>
          <a:prstGeom prst="rect">
            <a:avLst/>
          </a:prstGeom>
        </p:spPr>
        <p:txBody>
          <a:bodyPr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r>
              <a:rPr lang="en-GB" sz="3600" dirty="0"/>
              <a:t>Alternative Theories of the Firm: Contractual and Holistic Approaches  </a:t>
            </a:r>
            <a:endParaRPr lang="en-GB" sz="25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381369" y="0"/>
            <a:ext cx="7772400" cy="1295400"/>
          </a:xfrm>
          <a:prstGeom prst="rect">
            <a:avLst/>
          </a:prstGeom>
        </p:spPr>
        <p:txBody>
          <a:bodyPr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rgbClr val="003F6E"/>
                </a:solidFill>
                <a:latin typeface="Arial" charset="0"/>
              </a:defRPr>
            </a:lvl9pPr>
          </a:lstStyle>
          <a:p>
            <a:pPr algn="r"/>
            <a:r>
              <a:rPr lang="en-GB" sz="2000" b="0" dirty="0"/>
              <a:t>Business and Industrial Economics </a:t>
            </a:r>
          </a:p>
          <a:p>
            <a:pPr algn="r"/>
            <a:r>
              <a:rPr lang="en-GB" sz="2000" b="0" dirty="0"/>
              <a:t>A.Y. 2023/2024</a:t>
            </a:r>
          </a:p>
          <a:p>
            <a:pPr algn="r"/>
            <a:r>
              <a:rPr lang="en-GB" sz="2000" b="0" dirty="0"/>
              <a:t>Prof. Mattia Pedota</a:t>
            </a:r>
          </a:p>
        </p:txBody>
      </p:sp>
    </p:spTree>
    <p:extLst>
      <p:ext uri="{BB962C8B-B14F-4D97-AF65-F5344CB8AC3E}">
        <p14:creationId xmlns:p14="http://schemas.microsoft.com/office/powerpoint/2010/main" val="1050151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b="1" dirty="0">
                <a:solidFill>
                  <a:srgbClr val="000000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000000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b="1" dirty="0">
                <a:solidFill>
                  <a:srgbClr val="FF0000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dirty="0">
                <a:solidFill>
                  <a:srgbClr val="7F7F7F"/>
                </a:solidFill>
              </a:rPr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8614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Managerial theory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b="1" dirty="0"/>
              <a:t>Management</a:t>
            </a:r>
            <a:r>
              <a:rPr lang="en-US" altLang="it-IT" sz="2400" dirty="0"/>
              <a:t> ≠ </a:t>
            </a:r>
            <a:r>
              <a:rPr lang="en-US" altLang="it-IT" sz="2400" b="1" dirty="0"/>
              <a:t>Ownership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US" altLang="it-IT" sz="2400" b="1" dirty="0"/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b="1" dirty="0"/>
              <a:t>Managers</a:t>
            </a:r>
            <a:r>
              <a:rPr lang="en-US" altLang="it-IT" sz="2400" dirty="0"/>
              <a:t> </a:t>
            </a:r>
            <a:r>
              <a:rPr lang="en-US" altLang="it-IT" sz="2400" b="1" dirty="0"/>
              <a:t>goals </a:t>
            </a:r>
            <a:r>
              <a:rPr lang="en-US" altLang="it-IT" sz="2400" dirty="0"/>
              <a:t>≠ </a:t>
            </a:r>
            <a:r>
              <a:rPr lang="en-US" altLang="it-IT" sz="2400" b="1" dirty="0"/>
              <a:t>Owners’ goals</a:t>
            </a:r>
          </a:p>
          <a:p>
            <a:pPr marL="1085850" lvl="1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/>
              <a:t>Acceptable levels of profit </a:t>
            </a:r>
          </a:p>
          <a:p>
            <a:pPr marL="1085850" lvl="1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/>
              <a:t>Maximization of </a:t>
            </a:r>
            <a:r>
              <a:rPr lang="en-US" altLang="it-IT" sz="2400" b="1" dirty="0"/>
              <a:t>their own</a:t>
            </a:r>
            <a:r>
              <a:rPr lang="en-US" altLang="it-IT" sz="2400" dirty="0"/>
              <a:t> utility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US" altLang="it-IT" sz="2400" dirty="0"/>
          </a:p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 altLang="it-IT" sz="2400" b="1" dirty="0">
              <a:solidFill>
                <a:srgbClr val="FF0000"/>
              </a:solidFill>
            </a:endParaRP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altLang="it-IT" sz="2400" b="1" dirty="0">
                <a:solidFill>
                  <a:srgbClr val="FF0000"/>
                </a:solidFill>
              </a:rPr>
              <a:t>Baumol’s model of sales maximization</a:t>
            </a:r>
            <a:br>
              <a:rPr lang="en-US" altLang="it-IT" sz="2400" b="1" dirty="0">
                <a:solidFill>
                  <a:srgbClr val="FF0000"/>
                </a:solidFill>
              </a:rPr>
            </a:br>
            <a:endParaRPr lang="en-US" altLang="it-IT" sz="2400" b="1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400" b="1" dirty="0"/>
              <a:t>Managers’ goals: </a:t>
            </a:r>
            <a:r>
              <a:rPr lang="en-US" altLang="it-IT" sz="2400" dirty="0"/>
              <a:t>sales maximization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400" b="1" dirty="0"/>
              <a:t>Owners’ goals: </a:t>
            </a:r>
            <a:r>
              <a:rPr lang="en-US" altLang="it-IT" sz="2400" dirty="0"/>
              <a:t>profit maximization </a:t>
            </a:r>
          </a:p>
          <a:p>
            <a:pPr marL="342900" indent="-342900">
              <a:buFont typeface="Arial"/>
              <a:buChar char="•"/>
            </a:pPr>
            <a:endParaRPr lang="en-US" sz="26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10</a:t>
            </a:fld>
            <a:endParaRPr lang="en-GB" dirty="0"/>
          </a:p>
        </p:txBody>
      </p:sp>
      <p:cxnSp>
        <p:nvCxnSpPr>
          <p:cNvPr id="5" name="Connettore 2 19"/>
          <p:cNvCxnSpPr/>
          <p:nvPr/>
        </p:nvCxnSpPr>
        <p:spPr bwMode="auto">
          <a:xfrm>
            <a:off x="4575026" y="3715039"/>
            <a:ext cx="0" cy="53340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35992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Baumol’s model of sales maximization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400" dirty="0">
                <a:solidFill>
                  <a:srgbClr val="000000"/>
                </a:solidFill>
              </a:rPr>
              <a:t>Why do </a:t>
            </a:r>
            <a:r>
              <a:rPr lang="en-US" altLang="it-IT" sz="2400" b="1" dirty="0">
                <a:solidFill>
                  <a:srgbClr val="000000"/>
                </a:solidFill>
              </a:rPr>
              <a:t>managers</a:t>
            </a:r>
            <a:r>
              <a:rPr lang="en-US" altLang="it-IT" sz="2400" dirty="0">
                <a:solidFill>
                  <a:srgbClr val="000000"/>
                </a:solidFill>
              </a:rPr>
              <a:t> prefer to </a:t>
            </a:r>
            <a:r>
              <a:rPr lang="en-US" altLang="it-IT" sz="2400" b="1" dirty="0">
                <a:solidFill>
                  <a:srgbClr val="000000"/>
                </a:solidFill>
              </a:rPr>
              <a:t>maximize sales</a:t>
            </a:r>
            <a:r>
              <a:rPr lang="en-US" altLang="it-IT" sz="2400" dirty="0">
                <a:solidFill>
                  <a:srgbClr val="000000"/>
                </a:solidFill>
              </a:rPr>
              <a:t> and not </a:t>
            </a:r>
            <a:r>
              <a:rPr lang="en-US" altLang="it-IT" sz="2400" b="1" dirty="0">
                <a:solidFill>
                  <a:srgbClr val="000000"/>
                </a:solidFill>
              </a:rPr>
              <a:t>profits</a:t>
            </a:r>
            <a:r>
              <a:rPr lang="en-US" altLang="it-IT" sz="2400" dirty="0">
                <a:solidFill>
                  <a:srgbClr val="000000"/>
                </a:solidFill>
              </a:rPr>
              <a:t>?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b="1" dirty="0">
                <a:solidFill>
                  <a:srgbClr val="000000"/>
                </a:solidFill>
              </a:rPr>
              <a:t>Compensation </a:t>
            </a:r>
            <a:r>
              <a:rPr lang="en-US" altLang="it-IT" sz="2400" dirty="0">
                <a:solidFill>
                  <a:srgbClr val="000000"/>
                </a:solidFill>
              </a:rPr>
              <a:t>is often linked to revenues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Personal </a:t>
            </a:r>
            <a:r>
              <a:rPr lang="en-US" altLang="it-IT" sz="2400" b="1" dirty="0">
                <a:solidFill>
                  <a:srgbClr val="000000"/>
                </a:solidFill>
              </a:rPr>
              <a:t>prestige </a:t>
            </a:r>
            <a:r>
              <a:rPr lang="en-US" altLang="it-IT" sz="2400" dirty="0">
                <a:solidFill>
                  <a:srgbClr val="000000"/>
                </a:solidFill>
              </a:rPr>
              <a:t>and </a:t>
            </a:r>
            <a:r>
              <a:rPr lang="en-US" altLang="it-IT" sz="2400" b="1" dirty="0">
                <a:solidFill>
                  <a:srgbClr val="000000"/>
                </a:solidFill>
              </a:rPr>
              <a:t>visibility</a:t>
            </a:r>
            <a:endParaRPr lang="en-US" altLang="it-IT" sz="240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Strategic and financial </a:t>
            </a:r>
            <a:r>
              <a:rPr lang="en-US" altLang="it-IT" sz="2400" b="1" dirty="0">
                <a:solidFill>
                  <a:srgbClr val="000000"/>
                </a:solidFill>
              </a:rPr>
              <a:t>freedom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Profit maximization may entail cost-cutting, which is often a difficult decision</a:t>
            </a:r>
            <a:r>
              <a:rPr lang="en-US" altLang="it-IT" sz="2400" b="1" dirty="0">
                <a:solidFill>
                  <a:srgbClr val="000000"/>
                </a:solidFill>
              </a:rPr>
              <a:t>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AutoNum type="arabicPeriod"/>
            </a:pPr>
            <a:endParaRPr lang="en-US" altLang="it-IT" sz="24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b="1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500" b="1" dirty="0">
              <a:solidFill>
                <a:srgbClr val="000000"/>
              </a:solidFill>
            </a:endParaRPr>
          </a:p>
          <a:p>
            <a:pPr marL="609600" indent="-609600">
              <a:lnSpc>
                <a:spcPct val="90000"/>
              </a:lnSpc>
              <a:buFontTx/>
              <a:buAutoNum type="arabicPeriod"/>
            </a:pPr>
            <a:endParaRPr lang="en-US" altLang="it-IT" sz="2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77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 err="1"/>
              <a:t>Baumol’s</a:t>
            </a:r>
            <a:r>
              <a:rPr lang="en-US" altLang="it-IT" dirty="0"/>
              <a:t> model - Basic assumptions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600" b="1" dirty="0" err="1">
                <a:solidFill>
                  <a:srgbClr val="000000"/>
                </a:solidFill>
              </a:rPr>
              <a:t>Baumol</a:t>
            </a:r>
            <a:r>
              <a:rPr lang="en-US" altLang="it-IT" sz="2600" b="1" dirty="0">
                <a:solidFill>
                  <a:srgbClr val="000000"/>
                </a:solidFill>
              </a:rPr>
              <a:t> (1959, “Business Behavior, Value and Growth”)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During the decision-making period, the CEO attempts to </a:t>
            </a:r>
            <a:r>
              <a:rPr lang="en-US" altLang="it-IT" sz="2400" b="1" dirty="0">
                <a:solidFill>
                  <a:srgbClr val="000000"/>
                </a:solidFill>
              </a:rPr>
              <a:t>maximize sales</a:t>
            </a:r>
            <a:endParaRPr lang="en-US" altLang="it-IT" sz="240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b="1" dirty="0">
                <a:solidFill>
                  <a:srgbClr val="000000"/>
                </a:solidFill>
              </a:rPr>
              <a:t>Sales maximization </a:t>
            </a:r>
            <a:r>
              <a:rPr lang="en-US" altLang="it-IT" sz="2400" dirty="0">
                <a:solidFill>
                  <a:srgbClr val="000000"/>
                </a:solidFill>
              </a:rPr>
              <a:t>is subject to the provision of a </a:t>
            </a:r>
            <a:r>
              <a:rPr lang="en-US" altLang="it-IT" sz="2400" b="1" dirty="0">
                <a:solidFill>
                  <a:srgbClr val="000000"/>
                </a:solidFill>
              </a:rPr>
              <a:t>minimum required profit</a:t>
            </a:r>
            <a:r>
              <a:rPr lang="en-US" altLang="it-IT" sz="2400" dirty="0">
                <a:solidFill>
                  <a:srgbClr val="000000"/>
                </a:solidFill>
              </a:rPr>
              <a:t> to ensure a </a:t>
            </a:r>
            <a:r>
              <a:rPr lang="en-US" altLang="it-IT" sz="2400" b="1" dirty="0">
                <a:solidFill>
                  <a:srgbClr val="000000"/>
                </a:solidFill>
              </a:rPr>
              <a:t>fair dividend to shareholders</a:t>
            </a:r>
            <a:endParaRPr lang="en-US" altLang="it-IT" sz="2400" dirty="0">
              <a:solidFill>
                <a:srgbClr val="000000"/>
              </a:solidFill>
            </a:endParaRPr>
          </a:p>
          <a:p>
            <a:pPr marL="815975" lvl="1" indent="-4572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This way, the </a:t>
            </a:r>
            <a:r>
              <a:rPr lang="en-US" altLang="it-IT" sz="2400" b="1" dirty="0">
                <a:solidFill>
                  <a:srgbClr val="000000"/>
                </a:solidFill>
              </a:rPr>
              <a:t>stability</a:t>
            </a:r>
            <a:r>
              <a:rPr lang="en-US" altLang="it-IT" sz="2400" dirty="0">
                <a:solidFill>
                  <a:srgbClr val="000000"/>
                </a:solidFill>
              </a:rPr>
              <a:t> of </a:t>
            </a:r>
            <a:r>
              <a:rPr lang="en-US" altLang="it-IT" sz="2400" b="1" dirty="0">
                <a:solidFill>
                  <a:srgbClr val="000000"/>
                </a:solidFill>
              </a:rPr>
              <a:t>CEO’s job </a:t>
            </a:r>
            <a:r>
              <a:rPr lang="en-US" altLang="it-IT" sz="2400" dirty="0">
                <a:solidFill>
                  <a:srgbClr val="000000"/>
                </a:solidFill>
              </a:rPr>
              <a:t>is assured</a:t>
            </a:r>
            <a:endParaRPr lang="en-US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Conventional </a:t>
            </a:r>
            <a:r>
              <a:rPr lang="en-US" altLang="it-IT" sz="2400" b="1" dirty="0">
                <a:solidFill>
                  <a:srgbClr val="000000"/>
                </a:solidFill>
              </a:rPr>
              <a:t>cost</a:t>
            </a:r>
            <a:r>
              <a:rPr lang="en-US" altLang="it-IT" sz="2400" dirty="0">
                <a:solidFill>
                  <a:srgbClr val="000000"/>
                </a:solidFill>
              </a:rPr>
              <a:t> and </a:t>
            </a:r>
            <a:r>
              <a:rPr lang="en-US" altLang="it-IT" sz="2400" b="1" dirty="0">
                <a:solidFill>
                  <a:srgbClr val="000000"/>
                </a:solidFill>
              </a:rPr>
              <a:t>revenue functions </a:t>
            </a:r>
            <a:r>
              <a:rPr lang="en-US" altLang="it-IT" sz="2400" dirty="0">
                <a:solidFill>
                  <a:srgbClr val="000000"/>
                </a:solidFill>
              </a:rPr>
              <a:t>are assumed</a:t>
            </a:r>
          </a:p>
          <a:p>
            <a:pPr marL="815975" lvl="1" indent="-4572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Total costs increasing</a:t>
            </a:r>
            <a:endParaRPr lang="en-US" altLang="it-IT" sz="2400" b="1" dirty="0">
              <a:solidFill>
                <a:srgbClr val="000000"/>
              </a:solidFill>
            </a:endParaRPr>
          </a:p>
          <a:p>
            <a:pPr marL="815975" lvl="1" indent="-4572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Demand curve is </a:t>
            </a:r>
            <a:r>
              <a:rPr lang="en-US" altLang="it-IT" sz="2400" b="1" dirty="0">
                <a:solidFill>
                  <a:srgbClr val="000000"/>
                </a:solidFill>
              </a:rPr>
              <a:t>downward sloping</a:t>
            </a:r>
          </a:p>
          <a:p>
            <a:pPr marL="228600" indent="-2286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it-IT" sz="1050" dirty="0">
              <a:solidFill>
                <a:srgbClr val="000000"/>
              </a:solidFill>
            </a:endParaRPr>
          </a:p>
          <a:p>
            <a:pPr marL="514350" indent="-51435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it-IT" sz="32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10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Baumol’s model – graphical representation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13</a:t>
            </a:fld>
            <a:endParaRPr lang="en-GB" dirty="0"/>
          </a:p>
        </p:txBody>
      </p:sp>
      <p:pic>
        <p:nvPicPr>
          <p:cNvPr id="6" name="Picture 8" descr="http://tutor2u.net/economics/revision-notes/a2-micro-business-objectives_clip_image002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8212" y="1219200"/>
            <a:ext cx="6105525" cy="49358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477071" y="5170567"/>
            <a:ext cx="1269890" cy="286041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4734654" y="4491932"/>
            <a:ext cx="1059696" cy="286041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3229600" y="5168067"/>
            <a:ext cx="526622" cy="286041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Rectangle 4"/>
          <p:cNvSpPr/>
          <p:nvPr/>
        </p:nvSpPr>
        <p:spPr>
          <a:xfrm rot="10800000" flipV="1">
            <a:off x="2967597" y="5103203"/>
            <a:ext cx="3053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it-IT" dirty="0">
                <a:solidFill>
                  <a:srgbClr val="FF0000"/>
                </a:solidFill>
              </a:rPr>
              <a:t>≠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3509762" y="4210050"/>
            <a:ext cx="0" cy="402501"/>
          </a:xfrm>
          <a:prstGeom prst="line">
            <a:avLst/>
          </a:prstGeom>
          <a:ln>
            <a:solidFill>
              <a:srgbClr val="FF0000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25500" y="4184650"/>
            <a:ext cx="49688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81650" y="4184650"/>
            <a:ext cx="0" cy="402501"/>
          </a:xfrm>
          <a:prstGeom prst="line">
            <a:avLst/>
          </a:prstGeom>
          <a:ln>
            <a:solidFill>
              <a:srgbClr val="FF0000"/>
            </a:solidFill>
            <a:headEnd type="none" w="lg"/>
            <a:tailEnd type="arrow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86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dirty="0"/>
              <a:t>Empirical evidence on managerial theory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altLang="it-IT" sz="2400" dirty="0">
                <a:solidFill>
                  <a:srgbClr val="000000"/>
                </a:solidFill>
              </a:rPr>
              <a:t>Managerial theory of the firm </a:t>
            </a:r>
            <a:r>
              <a:rPr lang="en-GB" altLang="it-IT" sz="2400" b="1" dirty="0">
                <a:solidFill>
                  <a:srgbClr val="000000"/>
                </a:solidFill>
              </a:rPr>
              <a:t>- implications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GB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altLang="it-IT" sz="2400" dirty="0">
                <a:solidFill>
                  <a:srgbClr val="000000"/>
                </a:solidFill>
              </a:rPr>
              <a:t>Profit rates are </a:t>
            </a:r>
            <a:r>
              <a:rPr lang="en-GB" altLang="it-IT" sz="2400" b="1" dirty="0">
                <a:solidFill>
                  <a:srgbClr val="000000"/>
                </a:solidFill>
              </a:rPr>
              <a:t>higher</a:t>
            </a:r>
            <a:r>
              <a:rPr lang="en-GB" altLang="it-IT" sz="2400" dirty="0">
                <a:solidFill>
                  <a:srgbClr val="000000"/>
                </a:solidFill>
              </a:rPr>
              <a:t> in </a:t>
            </a:r>
            <a:r>
              <a:rPr lang="en-GB" altLang="it-IT" sz="2400" b="1" dirty="0">
                <a:solidFill>
                  <a:srgbClr val="000000"/>
                </a:solidFill>
              </a:rPr>
              <a:t>owner-controlled firms </a:t>
            </a:r>
            <a:r>
              <a:rPr lang="en-GB" altLang="it-IT" sz="2400" dirty="0">
                <a:solidFill>
                  <a:srgbClr val="000000"/>
                </a:solidFill>
              </a:rPr>
              <a:t>than managerial firms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altLang="it-IT" sz="2400" b="1" dirty="0">
                <a:solidFill>
                  <a:srgbClr val="000000"/>
                </a:solidFill>
              </a:rPr>
              <a:t>The higher </a:t>
            </a:r>
            <a:r>
              <a:rPr lang="en-GB" altLang="it-IT" sz="2400" dirty="0">
                <a:solidFill>
                  <a:srgbClr val="000000"/>
                </a:solidFill>
              </a:rPr>
              <a:t>ownership concentration, </a:t>
            </a:r>
            <a:r>
              <a:rPr lang="en-GB" altLang="it-IT" sz="2400" b="1" dirty="0">
                <a:solidFill>
                  <a:srgbClr val="000000"/>
                </a:solidFill>
              </a:rPr>
              <a:t>the higher </a:t>
            </a:r>
            <a:r>
              <a:rPr lang="en-GB" altLang="it-IT" sz="2400" dirty="0">
                <a:solidFill>
                  <a:srgbClr val="000000"/>
                </a:solidFill>
              </a:rPr>
              <a:t>profits, ceteris paribus</a:t>
            </a:r>
            <a:endParaRPr lang="en-GB" altLang="it-IT" sz="2400" b="1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AutoNum type="arabicParenR"/>
            </a:pPr>
            <a:endParaRPr lang="en-GB" altLang="it-IT" sz="2400" b="1" dirty="0">
              <a:solidFill>
                <a:srgbClr val="000000"/>
              </a:solidFill>
            </a:endParaRP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GB" altLang="it-IT" sz="2400" b="1" dirty="0">
                <a:solidFill>
                  <a:srgbClr val="FF0000"/>
                </a:solidFill>
              </a:rPr>
              <a:t>Empirical evidence is mixed.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GB" altLang="it-IT" sz="24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GB" altLang="it-IT" sz="2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715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b="1" dirty="0">
                <a:solidFill>
                  <a:srgbClr val="000000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000000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b="1" dirty="0">
                <a:solidFill>
                  <a:srgbClr val="FF0000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dirty="0">
                <a:solidFill>
                  <a:srgbClr val="7F7F7F"/>
                </a:solidFill>
              </a:rPr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275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dirty="0"/>
              <a:t>Team production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23" name="Segnaposto contenuto 2"/>
          <p:cNvSpPr txBox="1">
            <a:spLocks/>
          </p:cNvSpPr>
          <p:nvPr/>
        </p:nvSpPr>
        <p:spPr>
          <a:xfrm>
            <a:off x="348981" y="1275724"/>
            <a:ext cx="1219200" cy="469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Firm</a:t>
            </a:r>
          </a:p>
        </p:txBody>
      </p:sp>
      <p:cxnSp>
        <p:nvCxnSpPr>
          <p:cNvPr id="24" name="Connettore 2 5"/>
          <p:cNvCxnSpPr/>
          <p:nvPr/>
        </p:nvCxnSpPr>
        <p:spPr bwMode="auto">
          <a:xfrm>
            <a:off x="1606756" y="1461081"/>
            <a:ext cx="3242901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CasellaDiTesto 7"/>
          <p:cNvSpPr txBox="1"/>
          <p:nvPr/>
        </p:nvSpPr>
        <p:spPr>
          <a:xfrm>
            <a:off x="4849657" y="1257953"/>
            <a:ext cx="2660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TEAM PRODUCTION</a:t>
            </a:r>
          </a:p>
        </p:txBody>
      </p:sp>
      <p:cxnSp>
        <p:nvCxnSpPr>
          <p:cNvPr id="26" name="Connettore 1 9"/>
          <p:cNvCxnSpPr/>
          <p:nvPr/>
        </p:nvCxnSpPr>
        <p:spPr bwMode="auto">
          <a:xfrm>
            <a:off x="5194743" y="1447800"/>
            <a:ext cx="0" cy="1752600"/>
          </a:xfrm>
          <a:prstGeom prst="lin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" name="CasellaDiTesto 20"/>
          <p:cNvSpPr txBox="1"/>
          <p:nvPr/>
        </p:nvSpPr>
        <p:spPr>
          <a:xfrm>
            <a:off x="3544142" y="2534334"/>
            <a:ext cx="5270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Metering problem</a:t>
            </a:r>
          </a:p>
          <a:p>
            <a:pPr algn="ctr"/>
            <a:r>
              <a:rPr lang="en-US" b="1" dirty="0"/>
              <a:t>Individual contribution cannot be isolated</a:t>
            </a:r>
            <a:r>
              <a:rPr lang="en-US" dirty="0"/>
              <a:t> and measured</a:t>
            </a:r>
          </a:p>
        </p:txBody>
      </p:sp>
      <p:cxnSp>
        <p:nvCxnSpPr>
          <p:cNvPr id="33" name="Connettore 2 22"/>
          <p:cNvCxnSpPr/>
          <p:nvPr/>
        </p:nvCxnSpPr>
        <p:spPr bwMode="auto">
          <a:xfrm>
            <a:off x="1752600" y="6172200"/>
            <a:ext cx="1143000" cy="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Connettore 2 31"/>
          <p:cNvCxnSpPr/>
          <p:nvPr/>
        </p:nvCxnSpPr>
        <p:spPr bwMode="auto">
          <a:xfrm flipH="1">
            <a:off x="6150315" y="3686524"/>
            <a:ext cx="1" cy="6858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7" name="CasellaDiTesto 35"/>
          <p:cNvSpPr txBox="1"/>
          <p:nvPr/>
        </p:nvSpPr>
        <p:spPr>
          <a:xfrm>
            <a:off x="5464515" y="4588224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Shirking</a:t>
            </a:r>
            <a:r>
              <a:rPr lang="en-US" b="1" dirty="0"/>
              <a:t> Free-riding tendency</a:t>
            </a:r>
          </a:p>
        </p:txBody>
      </p:sp>
      <p:cxnSp>
        <p:nvCxnSpPr>
          <p:cNvPr id="39" name="Connettore 2 40"/>
          <p:cNvCxnSpPr/>
          <p:nvPr/>
        </p:nvCxnSpPr>
        <p:spPr bwMode="auto">
          <a:xfrm>
            <a:off x="914400" y="1703928"/>
            <a:ext cx="0" cy="658272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CasellaDiTesto 46"/>
          <p:cNvSpPr txBox="1"/>
          <p:nvPr/>
        </p:nvSpPr>
        <p:spPr>
          <a:xfrm>
            <a:off x="235156" y="2470416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Monitoring device</a:t>
            </a:r>
          </a:p>
        </p:txBody>
      </p:sp>
      <p:cxnSp>
        <p:nvCxnSpPr>
          <p:cNvPr id="46" name="Connettore 2 40"/>
          <p:cNvCxnSpPr/>
          <p:nvPr/>
        </p:nvCxnSpPr>
        <p:spPr bwMode="auto">
          <a:xfrm>
            <a:off x="6180063" y="1703928"/>
            <a:ext cx="0" cy="658272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2898780" y="5987534"/>
            <a:ext cx="3346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Alchian</a:t>
            </a:r>
            <a:r>
              <a:rPr lang="en-US" dirty="0"/>
              <a:t> and </a:t>
            </a:r>
            <a:r>
              <a:rPr lang="en-US" dirty="0" err="1"/>
              <a:t>Demsetz</a:t>
            </a:r>
            <a:r>
              <a:rPr lang="en-US" dirty="0"/>
              <a:t>, AER, 1972)</a:t>
            </a:r>
          </a:p>
        </p:txBody>
      </p:sp>
    </p:spTree>
    <p:extLst>
      <p:ext uri="{BB962C8B-B14F-4D97-AF65-F5344CB8AC3E}">
        <p14:creationId xmlns:p14="http://schemas.microsoft.com/office/powerpoint/2010/main" val="316849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7" grpId="0"/>
      <p:bldP spid="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dirty="0"/>
              <a:t>Team production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22" name="Segnaposto contenuto 2"/>
          <p:cNvSpPr>
            <a:spLocks noGrp="1"/>
          </p:cNvSpPr>
          <p:nvPr>
            <p:ph idx="1"/>
          </p:nvPr>
        </p:nvSpPr>
        <p:spPr>
          <a:xfrm>
            <a:off x="141019" y="1257702"/>
            <a:ext cx="4900882" cy="69116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dirty="0"/>
              <a:t>No monitoring, </a:t>
            </a:r>
            <a:r>
              <a:rPr lang="en-US" sz="1800" u="sng" dirty="0"/>
              <a:t>individuals shirk</a:t>
            </a:r>
            <a:r>
              <a:rPr lang="en-US" sz="1800" dirty="0"/>
              <a:t> or </a:t>
            </a:r>
            <a:r>
              <a:rPr lang="en-US" sz="1800" u="sng" dirty="0"/>
              <a:t>free-ride</a:t>
            </a:r>
            <a:endParaRPr lang="en-US" sz="1800" dirty="0"/>
          </a:p>
        </p:txBody>
      </p:sp>
      <p:cxnSp>
        <p:nvCxnSpPr>
          <p:cNvPr id="27" name="Connettore 2 5"/>
          <p:cNvCxnSpPr/>
          <p:nvPr/>
        </p:nvCxnSpPr>
        <p:spPr bwMode="auto">
          <a:xfrm>
            <a:off x="5184646" y="1485900"/>
            <a:ext cx="458716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CasellaDiTesto 9"/>
          <p:cNvSpPr txBox="1"/>
          <p:nvPr/>
        </p:nvSpPr>
        <p:spPr>
          <a:xfrm>
            <a:off x="5778500" y="1274283"/>
            <a:ext cx="264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“Insider monitor”</a:t>
            </a:r>
          </a:p>
          <a:p>
            <a:pPr algn="ctr"/>
            <a:r>
              <a:rPr lang="en-US" dirty="0"/>
              <a:t>with special incentives (not to shirk)</a:t>
            </a:r>
          </a:p>
        </p:txBody>
      </p:sp>
      <p:cxnSp>
        <p:nvCxnSpPr>
          <p:cNvPr id="42" name="Connettore 2 13"/>
          <p:cNvCxnSpPr/>
          <p:nvPr/>
        </p:nvCxnSpPr>
        <p:spPr bwMode="auto">
          <a:xfrm>
            <a:off x="7099300" y="2390237"/>
            <a:ext cx="0" cy="533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CasellaDiTesto 14"/>
          <p:cNvSpPr txBox="1"/>
          <p:nvPr/>
        </p:nvSpPr>
        <p:spPr>
          <a:xfrm>
            <a:off x="5486199" y="3128308"/>
            <a:ext cx="322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“Residual claimant”</a:t>
            </a:r>
          </a:p>
          <a:p>
            <a:pPr algn="ctr"/>
            <a:r>
              <a:rPr lang="en-US" dirty="0"/>
              <a:t>Monitor who receives </a:t>
            </a:r>
            <a:r>
              <a:rPr lang="en-US" b="1" dirty="0"/>
              <a:t>what remains</a:t>
            </a:r>
            <a:r>
              <a:rPr lang="en-US" dirty="0"/>
              <a:t> of the budget after team payments have been made</a:t>
            </a:r>
            <a:endParaRPr lang="en-US" b="1" u="sng" dirty="0"/>
          </a:p>
        </p:txBody>
      </p:sp>
      <p:cxnSp>
        <p:nvCxnSpPr>
          <p:cNvPr id="47" name="Connettore 2 16"/>
          <p:cNvCxnSpPr/>
          <p:nvPr/>
        </p:nvCxnSpPr>
        <p:spPr bwMode="auto">
          <a:xfrm flipH="1">
            <a:off x="7099300" y="4578340"/>
            <a:ext cx="1" cy="622300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8" name="CasellaDiTesto 21"/>
          <p:cNvSpPr txBox="1"/>
          <p:nvPr/>
        </p:nvSpPr>
        <p:spPr>
          <a:xfrm>
            <a:off x="135249" y="524657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49" name="Connettore 2 24"/>
          <p:cNvCxnSpPr/>
          <p:nvPr/>
        </p:nvCxnSpPr>
        <p:spPr bwMode="auto">
          <a:xfrm flipH="1">
            <a:off x="5513422" y="5818876"/>
            <a:ext cx="530155" cy="0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0" name="CasellaDiTesto 27"/>
          <p:cNvSpPr txBox="1"/>
          <p:nvPr/>
        </p:nvSpPr>
        <p:spPr>
          <a:xfrm>
            <a:off x="5956300" y="5603202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Efficient team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CasellaDiTesto 27"/>
          <p:cNvSpPr txBox="1"/>
          <p:nvPr/>
        </p:nvSpPr>
        <p:spPr>
          <a:xfrm>
            <a:off x="288521" y="520064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The monitor has interest to promote </a:t>
            </a:r>
            <a:r>
              <a:rPr lang="en-US" b="1" dirty="0">
                <a:solidFill>
                  <a:srgbClr val="FF0000"/>
                </a:solidFill>
              </a:rPr>
              <a:t>efficiency of the team </a:t>
            </a:r>
          </a:p>
        </p:txBody>
      </p:sp>
      <p:sp>
        <p:nvSpPr>
          <p:cNvPr id="23" name="CasellaDiTesto 27"/>
          <p:cNvSpPr txBox="1"/>
          <p:nvPr/>
        </p:nvSpPr>
        <p:spPr>
          <a:xfrm>
            <a:off x="3225801" y="5601578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Bigger residual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5" name="Connettore 2 24"/>
          <p:cNvCxnSpPr/>
          <p:nvPr/>
        </p:nvCxnSpPr>
        <p:spPr bwMode="auto">
          <a:xfrm flipH="1">
            <a:off x="2695646" y="5818876"/>
            <a:ext cx="530155" cy="0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33215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9" grpId="0"/>
      <p:bldP spid="43" grpId="0"/>
      <p:bldP spid="48" grpId="0"/>
      <p:bldP spid="50" grpId="0"/>
      <p:bldP spid="15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b="1" dirty="0">
                <a:solidFill>
                  <a:srgbClr val="000000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000000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b="1" dirty="0">
                <a:solidFill>
                  <a:srgbClr val="FF0000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dirty="0">
                <a:solidFill>
                  <a:srgbClr val="7F7F7F"/>
                </a:solidFill>
              </a:rPr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6332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neoclassical firm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5" name="Rettangolo 5"/>
          <p:cNvSpPr/>
          <p:nvPr/>
        </p:nvSpPr>
        <p:spPr bwMode="auto">
          <a:xfrm>
            <a:off x="2209800" y="2209800"/>
            <a:ext cx="4114800" cy="1905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ttangolo 6"/>
          <p:cNvSpPr/>
          <p:nvPr/>
        </p:nvSpPr>
        <p:spPr bwMode="auto">
          <a:xfrm>
            <a:off x="2286000" y="1676400"/>
            <a:ext cx="3733800" cy="2667000"/>
          </a:xfrm>
          <a:prstGeom prst="rect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" name="Connettore 2 8"/>
          <p:cNvCxnSpPr/>
          <p:nvPr/>
        </p:nvCxnSpPr>
        <p:spPr bwMode="auto">
          <a:xfrm>
            <a:off x="563930" y="3048000"/>
            <a:ext cx="1447800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CasellaDiTesto 10"/>
          <p:cNvSpPr txBox="1"/>
          <p:nvPr/>
        </p:nvSpPr>
        <p:spPr>
          <a:xfrm>
            <a:off x="457200" y="2469178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cxnSp>
        <p:nvCxnSpPr>
          <p:cNvPr id="9" name="Connettore 2 11"/>
          <p:cNvCxnSpPr/>
          <p:nvPr/>
        </p:nvCxnSpPr>
        <p:spPr bwMode="auto">
          <a:xfrm>
            <a:off x="6172200" y="2971800"/>
            <a:ext cx="1524000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CasellaDiTesto 13"/>
          <p:cNvSpPr txBox="1"/>
          <p:nvPr/>
        </p:nvSpPr>
        <p:spPr>
          <a:xfrm>
            <a:off x="6806374" y="24384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11" name="CasellaDiTesto 16"/>
          <p:cNvSpPr txBox="1"/>
          <p:nvPr/>
        </p:nvSpPr>
        <p:spPr>
          <a:xfrm>
            <a:off x="7848600" y="2743200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</a:t>
            </a:r>
            <a:r>
              <a:rPr lang="el-GR" dirty="0">
                <a:latin typeface="Times New Roman"/>
                <a:cs typeface="Times New Roman"/>
              </a:rPr>
              <a:t>π</a:t>
            </a:r>
            <a:endParaRPr lang="en-US" dirty="0"/>
          </a:p>
        </p:txBody>
      </p:sp>
      <p:sp>
        <p:nvSpPr>
          <p:cNvPr id="12" name="CasellaDiTesto 17"/>
          <p:cNvSpPr txBox="1"/>
          <p:nvPr/>
        </p:nvSpPr>
        <p:spPr>
          <a:xfrm>
            <a:off x="3721638" y="2264656"/>
            <a:ext cx="83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FF0000"/>
                </a:solidFill>
              </a:rPr>
              <a:t>?</a:t>
            </a:r>
          </a:p>
        </p:txBody>
      </p:sp>
      <p:cxnSp>
        <p:nvCxnSpPr>
          <p:cNvPr id="13" name="Connettore 2 19"/>
          <p:cNvCxnSpPr/>
          <p:nvPr/>
        </p:nvCxnSpPr>
        <p:spPr bwMode="auto">
          <a:xfrm>
            <a:off x="4123983" y="4343400"/>
            <a:ext cx="0" cy="533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4" name="Picture 6" descr="Business Networki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882225" y="5015620"/>
            <a:ext cx="2526331" cy="1252821"/>
          </a:xfrm>
          <a:prstGeom prst="rect">
            <a:avLst/>
          </a:prstGeom>
          <a:noFill/>
        </p:spPr>
      </p:pic>
      <p:cxnSp>
        <p:nvCxnSpPr>
          <p:cNvPr id="15" name="Connettore 1 23"/>
          <p:cNvCxnSpPr>
            <a:stCxn id="14" idx="3"/>
          </p:cNvCxnSpPr>
          <p:nvPr/>
        </p:nvCxnSpPr>
        <p:spPr bwMode="auto">
          <a:xfrm>
            <a:off x="5408556" y="5642031"/>
            <a:ext cx="2821044" cy="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Connettore 2 25"/>
          <p:cNvCxnSpPr/>
          <p:nvPr/>
        </p:nvCxnSpPr>
        <p:spPr bwMode="auto">
          <a:xfrm flipV="1">
            <a:off x="8229600" y="3048000"/>
            <a:ext cx="0" cy="25908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CasellaDiTesto 26"/>
          <p:cNvSpPr txBox="1"/>
          <p:nvPr/>
        </p:nvSpPr>
        <p:spPr>
          <a:xfrm>
            <a:off x="7918940" y="3581400"/>
            <a:ext cx="83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8" name="CasellaDiTesto 13"/>
          <p:cNvSpPr txBox="1"/>
          <p:nvPr/>
        </p:nvSpPr>
        <p:spPr>
          <a:xfrm>
            <a:off x="3628683" y="1307068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Firm</a:t>
            </a:r>
          </a:p>
        </p:txBody>
      </p:sp>
      <p:sp>
        <p:nvSpPr>
          <p:cNvPr id="19" name="CasellaDiTesto 13"/>
          <p:cNvSpPr txBox="1"/>
          <p:nvPr/>
        </p:nvSpPr>
        <p:spPr>
          <a:xfrm>
            <a:off x="3169429" y="4899692"/>
            <a:ext cx="190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Governance </a:t>
            </a:r>
          </a:p>
        </p:txBody>
      </p:sp>
    </p:spTree>
    <p:extLst>
      <p:ext uri="{BB962C8B-B14F-4D97-AF65-F5344CB8AC3E}">
        <p14:creationId xmlns:p14="http://schemas.microsoft.com/office/powerpoint/2010/main" val="123320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  <p:bldP spid="11" grpId="0"/>
      <p:bldP spid="12" grpId="0"/>
      <p:bldP spid="17" grpId="0"/>
      <p:bldP spid="18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Transaction cost theory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2184400" y="3582286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Coase</a:t>
            </a:r>
            <a:r>
              <a:rPr lang="en-US" sz="2000" dirty="0"/>
              <a:t> 1937</a:t>
            </a:r>
          </a:p>
        </p:txBody>
      </p:sp>
      <p:sp>
        <p:nvSpPr>
          <p:cNvPr id="10" name="Freccia in giù 9"/>
          <p:cNvSpPr/>
          <p:nvPr/>
        </p:nvSpPr>
        <p:spPr bwMode="auto">
          <a:xfrm>
            <a:off x="4241800" y="3798186"/>
            <a:ext cx="457200" cy="762000"/>
          </a:xfrm>
          <a:prstGeom prst="downArrow">
            <a:avLst/>
          </a:prstGeom>
          <a:solidFill>
            <a:srgbClr val="37609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1220086"/>
            <a:ext cx="1676400" cy="2349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3800" y="1220086"/>
            <a:ext cx="1676400" cy="2370909"/>
          </a:xfrm>
          <a:prstGeom prst="rect">
            <a:avLst/>
          </a:prstGeom>
        </p:spPr>
      </p:pic>
      <p:sp>
        <p:nvSpPr>
          <p:cNvPr id="14" name="CasellaDiTesto 8"/>
          <p:cNvSpPr txBox="1"/>
          <p:nvPr/>
        </p:nvSpPr>
        <p:spPr>
          <a:xfrm>
            <a:off x="4699000" y="3582286"/>
            <a:ext cx="236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Williamson 1986</a:t>
            </a:r>
          </a:p>
        </p:txBody>
      </p:sp>
      <p:sp>
        <p:nvSpPr>
          <p:cNvPr id="15" name="Text Box 31"/>
          <p:cNvSpPr txBox="1">
            <a:spLocks noChangeArrowheads="1"/>
          </p:cNvSpPr>
          <p:nvPr/>
        </p:nvSpPr>
        <p:spPr bwMode="auto">
          <a:xfrm>
            <a:off x="152400" y="4559688"/>
            <a:ext cx="8717164" cy="1384995"/>
          </a:xfrm>
          <a:prstGeom prst="rect">
            <a:avLst/>
          </a:prstGeom>
          <a:noFill/>
          <a:ln w="381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Firms arise as a result of efficiency considerations </a:t>
            </a:r>
          </a:p>
          <a:p>
            <a:pPr algn="ctr">
              <a:spcBef>
                <a:spcPct val="50000"/>
              </a:spcBef>
            </a:pP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Production Costs + Coordination Costs  </a:t>
            </a:r>
            <a:r>
              <a:rPr lang="en-US" sz="2400" b="1" dirty="0">
                <a:solidFill>
                  <a:srgbClr val="000000"/>
                </a:solidFill>
                <a:latin typeface="Times New Roman" pitchFamily="18" charset="0"/>
              </a:rPr>
              <a:t>&lt;</a:t>
            </a:r>
            <a:r>
              <a:rPr lang="en-US" sz="2400" dirty="0">
                <a:solidFill>
                  <a:srgbClr val="000000"/>
                </a:solidFill>
                <a:latin typeface="Times New Roman" pitchFamily="18" charset="0"/>
              </a:rPr>
              <a:t>  Market Price + Transaction Costs</a:t>
            </a:r>
          </a:p>
        </p:txBody>
      </p:sp>
    </p:spTree>
    <p:extLst>
      <p:ext uri="{BB962C8B-B14F-4D97-AF65-F5344CB8AC3E}">
        <p14:creationId xmlns:p14="http://schemas.microsoft.com/office/powerpoint/2010/main" val="193853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Transaction cost theory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97FB47-9202-4CF8-8002-8A469E3A3D2B}"/>
              </a:ext>
            </a:extLst>
          </p:cNvPr>
          <p:cNvSpPr txBox="1"/>
          <p:nvPr/>
        </p:nvSpPr>
        <p:spPr>
          <a:xfrm>
            <a:off x="506437" y="1139475"/>
            <a:ext cx="782163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Market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transactions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plagued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  <a:r>
              <a:rPr lang="it-IT" sz="2200" b="1" dirty="0">
                <a:latin typeface="Arial" panose="020B0604020202020204" pitchFamily="34" charset="0"/>
                <a:cs typeface="Arial" panose="020B0604020202020204" pitchFamily="34" charset="0"/>
              </a:rPr>
              <a:t> costs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Search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and information 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Bargaining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Policing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and enforcement cost </a:t>
            </a:r>
          </a:p>
          <a:p>
            <a:endParaRPr lang="en-GB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24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C3B0729-E5BE-4AF4-BD5C-6978A1E233EF}"/>
              </a:ext>
            </a:extLst>
          </p:cNvPr>
          <p:cNvSpPr txBox="1"/>
          <p:nvPr/>
        </p:nvSpPr>
        <p:spPr>
          <a:xfrm>
            <a:off x="506436" y="3133575"/>
            <a:ext cx="7821637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Firms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arise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whenever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the cost of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transacting</a:t>
            </a:r>
            <a:r>
              <a:rPr lang="it-IT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it-IT" sz="2200" b="1" dirty="0">
                <a:latin typeface="Arial" panose="020B0604020202020204" pitchFamily="34" charset="0"/>
                <a:cs typeface="Arial" panose="020B0604020202020204" pitchFamily="34" charset="0"/>
              </a:rPr>
              <a:t> the market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greater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the cost of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organizing</a:t>
            </a:r>
            <a:r>
              <a:rPr lang="it-IT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transactions</a:t>
            </a:r>
            <a:r>
              <a:rPr lang="it-IT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internally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Relevant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determinants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b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Bounded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rationality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Opportunism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Relationship-specific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investments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Frequency of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transactions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8318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b="1" dirty="0">
                <a:solidFill>
                  <a:srgbClr val="000000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000000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b="1" dirty="0">
                <a:solidFill>
                  <a:srgbClr val="FF0000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dirty="0">
                <a:solidFill>
                  <a:srgbClr val="7F7F7F"/>
                </a:solidFill>
              </a:rPr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5233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The contractual approach:</a:t>
            </a:r>
            <a:br>
              <a:rPr lang="en-US" dirty="0"/>
            </a:br>
            <a:r>
              <a:rPr lang="en-US" dirty="0"/>
              <a:t>The </a:t>
            </a:r>
            <a:r>
              <a:rPr lang="en-US"/>
              <a:t>property rights </a:t>
            </a:r>
            <a:r>
              <a:rPr lang="en-US" dirty="0"/>
              <a:t>approach (Grossman &amp; Hart 1986, JPE)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08557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b="1" dirty="0"/>
              <a:t>Contracts </a:t>
            </a:r>
            <a:r>
              <a:rPr lang="en-US" dirty="0"/>
              <a:t>are necessarily </a:t>
            </a:r>
            <a:r>
              <a:rPr lang="en-US" b="1" dirty="0"/>
              <a:t>incomplete</a:t>
            </a:r>
            <a:r>
              <a:rPr lang="en-US" dirty="0"/>
              <a:t>: it is impossible to specify provisions for any possible state of the world 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Renegotiations</a:t>
            </a:r>
            <a:r>
              <a:rPr lang="en-US" dirty="0"/>
              <a:t> are likely to occur ex-post 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Property rights </a:t>
            </a:r>
            <a:r>
              <a:rPr lang="en-US" dirty="0"/>
              <a:t>influence the relative </a:t>
            </a:r>
            <a:r>
              <a:rPr lang="en-US" b="1" dirty="0"/>
              <a:t>bargaining position</a:t>
            </a:r>
            <a:r>
              <a:rPr lang="en-US" dirty="0"/>
              <a:t> of parties during renegotiations, as they allow </a:t>
            </a:r>
            <a:r>
              <a:rPr lang="en-US" b="1" dirty="0"/>
              <a:t>residual rights of control</a:t>
            </a:r>
            <a:br>
              <a:rPr lang="en-US" b="1" dirty="0"/>
            </a:b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Ex-ante incentives to transact may suffer, especially when a </a:t>
            </a:r>
            <a:r>
              <a:rPr lang="en-US" b="1" dirty="0">
                <a:sym typeface="Wingdings" panose="05000000000000000000" pitchFamily="2" charset="2"/>
              </a:rPr>
              <a:t>relationship-specific investment </a:t>
            </a:r>
            <a:r>
              <a:rPr lang="en-US" dirty="0">
                <a:sym typeface="Wingdings" panose="05000000000000000000" pitchFamily="2" charset="2"/>
              </a:rPr>
              <a:t>is required</a:t>
            </a:r>
            <a:br>
              <a:rPr lang="en-US" dirty="0">
                <a:sym typeface="Wingdings" panose="05000000000000000000" pitchFamily="2" charset="2"/>
              </a:rPr>
            </a:b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Transactions may not happen even when </a:t>
            </a:r>
            <a:r>
              <a:rPr lang="en-US" b="1" dirty="0">
                <a:sym typeface="Wingdings" panose="05000000000000000000" pitchFamily="2" charset="2"/>
              </a:rPr>
              <a:t>mutually beneficial</a:t>
            </a:r>
            <a:endParaRPr lang="en-US" b="1" dirty="0"/>
          </a:p>
          <a:p>
            <a:pPr marL="342900" indent="-342900">
              <a:buFont typeface="Arial"/>
              <a:buChar char="•"/>
            </a:pPr>
            <a:endParaRPr lang="en-US" sz="2400" b="1" dirty="0"/>
          </a:p>
          <a:p>
            <a:pPr marL="342900" indent="-342900">
              <a:buFont typeface="Arial"/>
              <a:buChar char="•"/>
            </a:pPr>
            <a:endParaRPr lang="en-US" sz="2400" b="1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6265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The contractual approach:</a:t>
            </a:r>
            <a:br>
              <a:rPr lang="en-US" dirty="0"/>
            </a:br>
            <a:r>
              <a:rPr lang="en-US" dirty="0"/>
              <a:t>The </a:t>
            </a:r>
            <a:r>
              <a:rPr lang="en-US"/>
              <a:t>property rights </a:t>
            </a:r>
            <a:r>
              <a:rPr lang="en-US" dirty="0"/>
              <a:t>approach (Grossman &amp; Hart 1986, JPE)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r>
              <a:rPr lang="en-US" sz="2400" b="1" dirty="0"/>
              <a:t>Firms</a:t>
            </a:r>
            <a:r>
              <a:rPr lang="en-US" sz="2400" dirty="0"/>
              <a:t> solve the problems arising from </a:t>
            </a:r>
            <a:r>
              <a:rPr lang="en-US" sz="2400" b="1" dirty="0"/>
              <a:t>contract incompleteness </a:t>
            </a:r>
          </a:p>
          <a:p>
            <a:pPr marL="342900" indent="-342900">
              <a:buFont typeface="Arial"/>
              <a:buChar char="•"/>
            </a:pPr>
            <a:endParaRPr lang="en-US" sz="2400" b="1" dirty="0"/>
          </a:p>
          <a:p>
            <a:r>
              <a:rPr lang="en-US" sz="2400" b="1" dirty="0">
                <a:sym typeface="Wingdings" panose="05000000000000000000" pitchFamily="2" charset="2"/>
              </a:rPr>
              <a:t> </a:t>
            </a:r>
            <a:r>
              <a:rPr lang="en-US" sz="2400" dirty="0">
                <a:sym typeface="Wingdings" panose="05000000000000000000" pitchFamily="2" charset="2"/>
              </a:rPr>
              <a:t>Like </a:t>
            </a:r>
            <a:r>
              <a:rPr lang="en-US" sz="2400" b="1" dirty="0">
                <a:sym typeface="Wingdings" panose="05000000000000000000" pitchFamily="2" charset="2"/>
              </a:rPr>
              <a:t>transaction costs theory</a:t>
            </a:r>
            <a:r>
              <a:rPr lang="en-US" sz="2400" dirty="0">
                <a:sym typeface="Wingdings" panose="05000000000000000000" pitchFamily="2" charset="2"/>
              </a:rPr>
              <a:t>, </a:t>
            </a:r>
            <a:r>
              <a:rPr lang="en-US" sz="2400" b="1" dirty="0">
                <a:sym typeface="Wingdings" panose="05000000000000000000" pitchFamily="2" charset="2"/>
              </a:rPr>
              <a:t>property rights theory </a:t>
            </a:r>
            <a:r>
              <a:rPr lang="en-US" sz="2400" dirty="0">
                <a:sym typeface="Wingdings" panose="05000000000000000000" pitchFamily="2" charset="2"/>
              </a:rPr>
              <a:t>is well-suited to explain both firm existence and vertical integration </a:t>
            </a:r>
            <a:endParaRPr lang="en-US" sz="2400" b="1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3102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dirty="0">
                <a:solidFill>
                  <a:srgbClr val="7F7F7F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b="1" dirty="0"/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FF0000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9618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/>
              <a:t>Profits</a:t>
            </a:r>
            <a:r>
              <a:rPr lang="en-US" sz="2400" dirty="0"/>
              <a:t> are </a:t>
            </a:r>
            <a:r>
              <a:rPr lang="en-US" sz="2400" b="1" dirty="0"/>
              <a:t>heterogeneous</a:t>
            </a:r>
            <a:r>
              <a:rPr lang="en-US" sz="2400" dirty="0"/>
              <a:t> </a:t>
            </a:r>
            <a:r>
              <a:rPr lang="en-US" sz="2400" b="1" dirty="0"/>
              <a:t>and sticky </a:t>
            </a:r>
            <a:r>
              <a:rPr lang="en-US" sz="2400" dirty="0"/>
              <a:t>within markets and industries</a:t>
            </a:r>
          </a:p>
          <a:p>
            <a:pPr marL="342900" indent="-342900">
              <a:buFont typeface="Arial"/>
              <a:buChar char="•"/>
            </a:pPr>
            <a:r>
              <a:rPr lang="en-US" sz="2400" b="1" u="sng" dirty="0"/>
              <a:t>SUSTAINABLE COMPETITIVE ADVANTAGE (SCA)</a:t>
            </a:r>
            <a:endParaRPr lang="en-US" sz="2400" dirty="0"/>
          </a:p>
          <a:p>
            <a:pPr marL="1085850" lvl="1" indent="-342900">
              <a:buFont typeface="Arial"/>
              <a:buChar char="•"/>
            </a:pPr>
            <a:r>
              <a:rPr lang="en-US" sz="2400" b="1" dirty="0"/>
              <a:t>Persistently high profit levels over time</a:t>
            </a:r>
          </a:p>
          <a:p>
            <a:pPr marL="1085850" lvl="1" indent="-342900">
              <a:buFont typeface="Arial"/>
              <a:buChar char="•"/>
            </a:pPr>
            <a:endParaRPr lang="en-US" sz="2400" b="1" dirty="0"/>
          </a:p>
          <a:p>
            <a:pPr lvl="2" indent="0">
              <a:buNone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r>
              <a:rPr lang="en-US" sz="2400" dirty="0"/>
              <a:t>RBV does not challenge the neoclassical profit max assumption</a:t>
            </a:r>
          </a:p>
          <a:p>
            <a:r>
              <a:rPr lang="en-US" sz="2400" dirty="0"/>
              <a:t>RBV is interested in </a:t>
            </a:r>
          </a:p>
          <a:p>
            <a:pPr marL="1085850" lvl="1" indent="-342900">
              <a:buFont typeface="Arial"/>
              <a:buChar char="•"/>
            </a:pPr>
            <a:r>
              <a:rPr lang="en-US" sz="2400" b="1" dirty="0"/>
              <a:t>what </a:t>
            </a:r>
            <a:r>
              <a:rPr lang="en-US" sz="2400" dirty="0"/>
              <a:t>is a SCA</a:t>
            </a:r>
          </a:p>
          <a:p>
            <a:pPr marL="1085850" lvl="1" indent="-342900">
              <a:buFont typeface="Arial"/>
              <a:buChar char="•"/>
            </a:pPr>
            <a:r>
              <a:rPr lang="en-US" sz="2400" b="1" dirty="0"/>
              <a:t>how </a:t>
            </a:r>
            <a:r>
              <a:rPr lang="en-US" sz="2400" dirty="0"/>
              <a:t>can SCA be achieved</a:t>
            </a:r>
          </a:p>
          <a:p>
            <a:pPr marL="1085850" lvl="1" indent="-342900">
              <a:buFont typeface="Arial"/>
              <a:buChar char="•"/>
            </a:pPr>
            <a:endParaRPr lang="en-US" sz="2400" dirty="0"/>
          </a:p>
          <a:p>
            <a:pPr marL="1085850" lvl="1" indent="-342900">
              <a:buFont typeface="Arial"/>
              <a:buChar char="•"/>
            </a:pPr>
            <a:endParaRPr lang="en-US" sz="2400" dirty="0"/>
          </a:p>
          <a:p>
            <a:pPr algn="r"/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Rumelt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, 1984; Barney, 1991 and many others)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5" name="Freccia in giù 4"/>
          <p:cNvSpPr/>
          <p:nvPr/>
        </p:nvSpPr>
        <p:spPr bwMode="auto">
          <a:xfrm>
            <a:off x="4346204" y="3083605"/>
            <a:ext cx="486804" cy="523045"/>
          </a:xfrm>
          <a:prstGeom prst="downArrow">
            <a:avLst/>
          </a:prstGeom>
          <a:solidFill>
            <a:srgbClr val="376092"/>
          </a:solidFill>
          <a:ln w="952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70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vs. the neoclassical approach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26</a:t>
            </a:fld>
            <a:endParaRPr lang="en-GB" dirty="0"/>
          </a:p>
        </p:txBody>
      </p:sp>
      <p:sp>
        <p:nvSpPr>
          <p:cNvPr id="6" name="Rettangolo 30"/>
          <p:cNvSpPr/>
          <p:nvPr/>
        </p:nvSpPr>
        <p:spPr bwMode="auto">
          <a:xfrm>
            <a:off x="5334000" y="1666337"/>
            <a:ext cx="3352800" cy="419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ttangolo 19"/>
          <p:cNvSpPr/>
          <p:nvPr/>
        </p:nvSpPr>
        <p:spPr bwMode="auto">
          <a:xfrm>
            <a:off x="502290" y="1666337"/>
            <a:ext cx="3352800" cy="419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e 6"/>
          <p:cNvSpPr/>
          <p:nvPr/>
        </p:nvSpPr>
        <p:spPr bwMode="auto">
          <a:xfrm>
            <a:off x="1035690" y="1742537"/>
            <a:ext cx="2438400" cy="213360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CasellaDiTesto 7"/>
          <p:cNvSpPr txBox="1"/>
          <p:nvPr/>
        </p:nvSpPr>
        <p:spPr>
          <a:xfrm>
            <a:off x="1873890" y="2656937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Firm</a:t>
            </a:r>
          </a:p>
        </p:txBody>
      </p:sp>
      <p:cxnSp>
        <p:nvCxnSpPr>
          <p:cNvPr id="10" name="Connettore 2 9"/>
          <p:cNvCxnSpPr/>
          <p:nvPr/>
        </p:nvCxnSpPr>
        <p:spPr bwMode="auto">
          <a:xfrm>
            <a:off x="2178690" y="3952337"/>
            <a:ext cx="0" cy="914400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CasellaDiTesto 10"/>
          <p:cNvSpPr txBox="1"/>
          <p:nvPr/>
        </p:nvSpPr>
        <p:spPr>
          <a:xfrm>
            <a:off x="1492890" y="5019137"/>
            <a:ext cx="15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Performance</a:t>
            </a:r>
          </a:p>
        </p:txBody>
      </p:sp>
      <p:cxnSp>
        <p:nvCxnSpPr>
          <p:cNvPr id="12" name="Connettore 2 12"/>
          <p:cNvCxnSpPr>
            <a:cxnSpLocks/>
          </p:cNvCxnSpPr>
          <p:nvPr/>
        </p:nvCxnSpPr>
        <p:spPr bwMode="auto">
          <a:xfrm flipH="1" flipV="1">
            <a:off x="2438400" y="4383061"/>
            <a:ext cx="839372" cy="685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Connettore 2 14"/>
          <p:cNvCxnSpPr>
            <a:cxnSpLocks/>
          </p:cNvCxnSpPr>
          <p:nvPr/>
        </p:nvCxnSpPr>
        <p:spPr bwMode="auto">
          <a:xfrm>
            <a:off x="1054740" y="4383746"/>
            <a:ext cx="876300" cy="0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Ovale 21"/>
          <p:cNvSpPr/>
          <p:nvPr/>
        </p:nvSpPr>
        <p:spPr bwMode="auto">
          <a:xfrm>
            <a:off x="5867400" y="1971137"/>
            <a:ext cx="2438400" cy="213360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asellaDiTesto 22"/>
          <p:cNvSpPr txBox="1"/>
          <p:nvPr/>
        </p:nvSpPr>
        <p:spPr>
          <a:xfrm>
            <a:off x="6781800" y="2733137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Firm</a:t>
            </a:r>
          </a:p>
        </p:txBody>
      </p:sp>
      <p:cxnSp>
        <p:nvCxnSpPr>
          <p:cNvPr id="16" name="Connettore 2 23"/>
          <p:cNvCxnSpPr/>
          <p:nvPr/>
        </p:nvCxnSpPr>
        <p:spPr bwMode="auto">
          <a:xfrm>
            <a:off x="7086600" y="4104737"/>
            <a:ext cx="0" cy="914400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CasellaDiTesto 24"/>
          <p:cNvSpPr txBox="1"/>
          <p:nvPr/>
        </p:nvSpPr>
        <p:spPr>
          <a:xfrm>
            <a:off x="6400800" y="5171537"/>
            <a:ext cx="15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Performance</a:t>
            </a:r>
          </a:p>
        </p:txBody>
      </p:sp>
      <p:cxnSp>
        <p:nvCxnSpPr>
          <p:cNvPr id="18" name="Connettore 2 25"/>
          <p:cNvCxnSpPr/>
          <p:nvPr/>
        </p:nvCxnSpPr>
        <p:spPr bwMode="auto">
          <a:xfrm flipV="1">
            <a:off x="6781800" y="3342737"/>
            <a:ext cx="0" cy="1828800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Connettore 2 27"/>
          <p:cNvCxnSpPr/>
          <p:nvPr/>
        </p:nvCxnSpPr>
        <p:spPr bwMode="auto">
          <a:xfrm flipV="1">
            <a:off x="7467600" y="3418937"/>
            <a:ext cx="0" cy="1752600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0" name="Triangolo isoscele 31"/>
          <p:cNvSpPr/>
          <p:nvPr/>
        </p:nvSpPr>
        <p:spPr bwMode="auto">
          <a:xfrm>
            <a:off x="6400800" y="2428337"/>
            <a:ext cx="228600" cy="27431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Rettangolo 32"/>
          <p:cNvSpPr/>
          <p:nvPr/>
        </p:nvSpPr>
        <p:spPr bwMode="auto">
          <a:xfrm>
            <a:off x="7315200" y="2352137"/>
            <a:ext cx="381000" cy="2286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e 33"/>
          <p:cNvSpPr/>
          <p:nvPr/>
        </p:nvSpPr>
        <p:spPr bwMode="auto">
          <a:xfrm>
            <a:off x="6324600" y="3342737"/>
            <a:ext cx="152400" cy="152400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Esagono 34"/>
          <p:cNvSpPr/>
          <p:nvPr/>
        </p:nvSpPr>
        <p:spPr bwMode="auto">
          <a:xfrm>
            <a:off x="7620000" y="2809337"/>
            <a:ext cx="457200" cy="304800"/>
          </a:xfrm>
          <a:prstGeom prst="hexagon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CasellaDiTesto 35"/>
          <p:cNvSpPr txBox="1"/>
          <p:nvPr/>
        </p:nvSpPr>
        <p:spPr>
          <a:xfrm>
            <a:off x="692790" y="5785082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Structure-conduct-performance paradigm</a:t>
            </a:r>
          </a:p>
        </p:txBody>
      </p:sp>
      <p:sp>
        <p:nvSpPr>
          <p:cNvPr id="25" name="CasellaDiTesto 36"/>
          <p:cNvSpPr txBox="1"/>
          <p:nvPr/>
        </p:nvSpPr>
        <p:spPr>
          <a:xfrm>
            <a:off x="5600700" y="5933537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Firm is a bundle of resources</a:t>
            </a:r>
          </a:p>
        </p:txBody>
      </p:sp>
      <p:sp>
        <p:nvSpPr>
          <p:cNvPr id="26" name="CasellaDiTesto 26"/>
          <p:cNvSpPr txBox="1"/>
          <p:nvPr/>
        </p:nvSpPr>
        <p:spPr>
          <a:xfrm>
            <a:off x="1378590" y="118109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Neoclassical</a:t>
            </a:r>
          </a:p>
        </p:txBody>
      </p:sp>
      <p:sp>
        <p:nvSpPr>
          <p:cNvPr id="27" name="CasellaDiTesto 28"/>
          <p:cNvSpPr txBox="1"/>
          <p:nvPr/>
        </p:nvSpPr>
        <p:spPr>
          <a:xfrm>
            <a:off x="6206799" y="118109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RBV</a:t>
            </a:r>
          </a:p>
        </p:txBody>
      </p:sp>
    </p:spTree>
    <p:extLst>
      <p:ext uri="{BB962C8B-B14F-4D97-AF65-F5344CB8AC3E}">
        <p14:creationId xmlns:p14="http://schemas.microsoft.com/office/powerpoint/2010/main" val="2379281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r>
              <a:rPr lang="en-US" dirty="0"/>
              <a:t>Where does competitive advantage of stem from?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Possession of one or more resources that other firms do not possess.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Possession of a way to combine or deploy resources (i.e. a capability) that other firms cannot replicate.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Possession of a combination of resources that create the best “strategic fit” with the external environment.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27</a:t>
            </a:fld>
            <a:endParaRPr lang="en-GB" dirty="0"/>
          </a:p>
        </p:txBody>
      </p:sp>
      <p:sp>
        <p:nvSpPr>
          <p:cNvPr id="11" name="Rettangolo 30"/>
          <p:cNvSpPr/>
          <p:nvPr/>
        </p:nvSpPr>
        <p:spPr bwMode="auto">
          <a:xfrm>
            <a:off x="2995787" y="3986373"/>
            <a:ext cx="2350913" cy="2395849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Ovale 21"/>
          <p:cNvSpPr/>
          <p:nvPr/>
        </p:nvSpPr>
        <p:spPr bwMode="auto">
          <a:xfrm>
            <a:off x="3300587" y="4072227"/>
            <a:ext cx="1752600" cy="1645726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CasellaDiTesto 22"/>
          <p:cNvSpPr txBox="1"/>
          <p:nvPr/>
        </p:nvSpPr>
        <p:spPr>
          <a:xfrm>
            <a:off x="3833987" y="4681827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Firm</a:t>
            </a:r>
          </a:p>
        </p:txBody>
      </p:sp>
      <p:cxnSp>
        <p:nvCxnSpPr>
          <p:cNvPr id="14" name="Connettore 2 23"/>
          <p:cNvCxnSpPr/>
          <p:nvPr/>
        </p:nvCxnSpPr>
        <p:spPr bwMode="auto">
          <a:xfrm>
            <a:off x="4150074" y="5361396"/>
            <a:ext cx="0" cy="622405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CasellaDiTesto 24"/>
          <p:cNvSpPr txBox="1"/>
          <p:nvPr/>
        </p:nvSpPr>
        <p:spPr>
          <a:xfrm>
            <a:off x="3482949" y="5960720"/>
            <a:ext cx="15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Performance</a:t>
            </a:r>
          </a:p>
        </p:txBody>
      </p:sp>
      <p:cxnSp>
        <p:nvCxnSpPr>
          <p:cNvPr id="16" name="Connettore 2 25"/>
          <p:cNvCxnSpPr/>
          <p:nvPr/>
        </p:nvCxnSpPr>
        <p:spPr bwMode="auto">
          <a:xfrm flipV="1">
            <a:off x="3863949" y="5361396"/>
            <a:ext cx="0" cy="650124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Connettore 2 27"/>
          <p:cNvCxnSpPr/>
          <p:nvPr/>
        </p:nvCxnSpPr>
        <p:spPr bwMode="auto">
          <a:xfrm flipV="1">
            <a:off x="4446736" y="5361396"/>
            <a:ext cx="18675" cy="650126"/>
          </a:xfrm>
          <a:prstGeom prst="straightConnector1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Triangolo isoscele 31"/>
          <p:cNvSpPr/>
          <p:nvPr/>
        </p:nvSpPr>
        <p:spPr bwMode="auto">
          <a:xfrm>
            <a:off x="3629374" y="4392267"/>
            <a:ext cx="228600" cy="27431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Rettangolo 32"/>
          <p:cNvSpPr/>
          <p:nvPr/>
        </p:nvSpPr>
        <p:spPr bwMode="auto">
          <a:xfrm>
            <a:off x="4150074" y="4338927"/>
            <a:ext cx="381000" cy="2286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e 33"/>
          <p:cNvSpPr/>
          <p:nvPr/>
        </p:nvSpPr>
        <p:spPr bwMode="auto">
          <a:xfrm>
            <a:off x="3605387" y="5062827"/>
            <a:ext cx="152400" cy="152400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Esagono 34"/>
          <p:cNvSpPr/>
          <p:nvPr/>
        </p:nvSpPr>
        <p:spPr bwMode="auto">
          <a:xfrm>
            <a:off x="4443587" y="4910427"/>
            <a:ext cx="457200" cy="304800"/>
          </a:xfrm>
          <a:prstGeom prst="hexagon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77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r>
              <a:rPr lang="en-US" dirty="0"/>
              <a:t>Types of </a:t>
            </a:r>
            <a:r>
              <a:rPr lang="en-US" b="1" dirty="0"/>
              <a:t>resources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171450" indent="-457200">
              <a:buFont typeface="Arial" panose="020B0604020202020204" pitchFamily="34" charset="0"/>
              <a:buChar char="•"/>
            </a:pPr>
            <a:r>
              <a:rPr lang="en-US" dirty="0"/>
              <a:t>Physical: cash, plants, equipment, technology, access to raw materials.</a:t>
            </a:r>
          </a:p>
          <a:p>
            <a:pPr marL="171450" indent="-457200">
              <a:buFont typeface="Arial" panose="020B0604020202020204" pitchFamily="34" charset="0"/>
              <a:buChar char="•"/>
            </a:pPr>
            <a:r>
              <a:rPr lang="en-US" dirty="0"/>
              <a:t>Human: training, experience, judgment, decision-making skills, intelligence, relationships, </a:t>
            </a:r>
            <a:r>
              <a:rPr lang="en-US" dirty="0">
                <a:solidFill>
                  <a:srgbClr val="FF0000"/>
                </a:solidFill>
              </a:rPr>
              <a:t>knowledge</a:t>
            </a:r>
            <a:r>
              <a:rPr lang="en-US" dirty="0"/>
              <a:t>.</a:t>
            </a:r>
          </a:p>
          <a:p>
            <a:pPr marL="171450" indent="-457200">
              <a:buFont typeface="Arial" panose="020B0604020202020204" pitchFamily="34" charset="0"/>
              <a:buChar char="•"/>
            </a:pPr>
            <a:r>
              <a:rPr lang="en-US" dirty="0"/>
              <a:t>Organizational:  Culture, reputation, formal reporting structures, control systems, coordinating systems, informal relationships.</a:t>
            </a:r>
          </a:p>
          <a:p>
            <a:endParaRPr lang="en-US" dirty="0"/>
          </a:p>
          <a:p>
            <a:r>
              <a:rPr lang="en-US" dirty="0"/>
              <a:t>Examples of </a:t>
            </a:r>
            <a:r>
              <a:rPr lang="en-US" b="1" dirty="0"/>
              <a:t>capabilities</a:t>
            </a:r>
            <a:r>
              <a:rPr lang="en-US" dirty="0"/>
              <a:t>: design, engineering, high-quality manufacturing, fast product development.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5736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neoclassical firm:</a:t>
            </a:r>
            <a:br>
              <a:rPr lang="en-US" dirty="0"/>
            </a:br>
            <a:r>
              <a:rPr lang="en-US" sz="2000" dirty="0"/>
              <a:t>Drawbacks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723176" cy="5134946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000000"/>
                </a:solidFill>
              </a:rPr>
              <a:t>Critical issues:</a:t>
            </a:r>
          </a:p>
          <a:p>
            <a:pPr marL="342900" indent="-342900"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</a:rPr>
              <a:t>Firm existence?</a:t>
            </a:r>
          </a:p>
          <a:p>
            <a:pPr marL="342900" indent="-342900"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</a:rPr>
              <a:t>“The black box”?</a:t>
            </a:r>
          </a:p>
          <a:p>
            <a:pPr marL="342900" indent="-342900"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</a:rPr>
              <a:t>Firm heterogeneity?</a:t>
            </a:r>
          </a:p>
          <a:p>
            <a:pPr marL="342900" indent="-342900"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</a:rPr>
              <a:t>Profits as the only goal?</a:t>
            </a:r>
          </a:p>
          <a:p>
            <a:endParaRPr lang="en-US" sz="2600" dirty="0">
              <a:solidFill>
                <a:srgbClr val="000000"/>
              </a:solidFill>
            </a:endParaRPr>
          </a:p>
          <a:p>
            <a:endParaRPr lang="en-US" sz="2600" dirty="0">
              <a:solidFill>
                <a:srgbClr val="000000"/>
              </a:solidFill>
            </a:endParaRPr>
          </a:p>
          <a:p>
            <a:endParaRPr lang="en-US" sz="2600" dirty="0">
              <a:solidFill>
                <a:srgbClr val="000000"/>
              </a:solidFill>
            </a:endParaRPr>
          </a:p>
          <a:p>
            <a:pPr algn="ctr"/>
            <a:r>
              <a:rPr lang="en-GB" sz="2600" dirty="0">
                <a:solidFill>
                  <a:srgbClr val="FF0000"/>
                </a:solidFill>
              </a:rPr>
              <a:t>Alternative theories</a:t>
            </a:r>
            <a:endParaRPr lang="en-US" sz="26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</a:t>
            </a:fld>
            <a:endParaRPr lang="en-GB" dirty="0"/>
          </a:p>
        </p:txBody>
      </p:sp>
      <p:cxnSp>
        <p:nvCxnSpPr>
          <p:cNvPr id="5" name="Connettore 2 19"/>
          <p:cNvCxnSpPr/>
          <p:nvPr/>
        </p:nvCxnSpPr>
        <p:spPr bwMode="auto">
          <a:xfrm>
            <a:off x="4575026" y="4343400"/>
            <a:ext cx="0" cy="53340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58229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r>
              <a:rPr lang="en-US" dirty="0"/>
              <a:t>Knowledge is so important that it may lead to a peculiar kind of competitive advantage denoted as </a:t>
            </a:r>
            <a:r>
              <a:rPr lang="en-US" b="1" dirty="0"/>
              <a:t>knowledge-based competitive advantage </a:t>
            </a:r>
          </a:p>
          <a:p>
            <a:endParaRPr lang="en-US" b="1" dirty="0"/>
          </a:p>
          <a:p>
            <a:r>
              <a:rPr lang="en-US" dirty="0"/>
              <a:t>The ability to acquire and accumulate knowledge is given by the firm’s </a:t>
            </a:r>
            <a:r>
              <a:rPr lang="en-US" b="1" dirty="0"/>
              <a:t>absorptive capacity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9810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r>
              <a:rPr lang="en-US" b="1" dirty="0"/>
              <a:t>Dynamic capabilities</a:t>
            </a:r>
            <a:r>
              <a:rPr lang="en-US" dirty="0"/>
              <a:t> are higher-order capabilities related to the reconfiguration of resources and (lower-order) capabilities.  </a:t>
            </a:r>
            <a:endParaRPr lang="en-US" b="1" dirty="0"/>
          </a:p>
          <a:p>
            <a:endParaRPr lang="en-US" b="1" dirty="0"/>
          </a:p>
          <a:p>
            <a:r>
              <a:rPr lang="en-US" dirty="0"/>
              <a:t>They underlie the ability to sense opportunities and threats, seize opportunities, and transform extant resources and capabilities.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38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r>
              <a:rPr lang="en-US" sz="2000" dirty="0"/>
              <a:t>Recent research shows that some resources (e.g. advanced technologies like AI-powered big data analytics) may </a:t>
            </a:r>
            <a:r>
              <a:rPr lang="en-US" sz="2000" b="1" dirty="0"/>
              <a:t>improve dynamic capabilities</a:t>
            </a: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31</a:t>
            </a:fld>
            <a:endParaRPr lang="en-GB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49AD9AB-4D61-E67D-8573-05CDF3711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718" y="2397082"/>
            <a:ext cx="6029282" cy="36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86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r>
              <a:rPr lang="en-US" b="1" dirty="0"/>
              <a:t>Always remember that: </a:t>
            </a:r>
          </a:p>
          <a:p>
            <a:endParaRPr lang="en-US" b="1" dirty="0"/>
          </a:p>
          <a:p>
            <a:r>
              <a:rPr lang="en-US" dirty="0"/>
              <a:t>1) The external environment matters.</a:t>
            </a:r>
          </a:p>
          <a:p>
            <a:endParaRPr lang="en-US" dirty="0"/>
          </a:p>
          <a:p>
            <a:r>
              <a:rPr lang="en-US" dirty="0"/>
              <a:t>2) Some resources are key for a wide range of environments, others are not.</a:t>
            </a:r>
          </a:p>
          <a:p>
            <a:endParaRPr lang="en-US" dirty="0"/>
          </a:p>
          <a:p>
            <a:r>
              <a:rPr lang="en-US" dirty="0"/>
              <a:t>3) Sometimes it is a matter of combining resources rather collecting resources.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7631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r>
              <a:rPr lang="en-US" sz="2100" b="1" dirty="0"/>
              <a:t>What makes a resource (or a mix of resources) a firm possesses contribute to its competitive advantage?</a:t>
            </a:r>
          </a:p>
          <a:p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33</a:t>
            </a:fld>
            <a:endParaRPr lang="en-GB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1BE6863-D7E8-4707-8376-814ABD161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33" y="2510132"/>
            <a:ext cx="8731392" cy="365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1268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r>
              <a:rPr lang="en-US" sz="2400" b="1" dirty="0"/>
              <a:t>Isolating mechanisms</a:t>
            </a:r>
          </a:p>
          <a:p>
            <a:endParaRPr lang="en-US" sz="2400" b="1" dirty="0"/>
          </a:p>
          <a:p>
            <a:pPr marL="342900" indent="-342900">
              <a:buFont typeface="Arial"/>
              <a:buChar char="•"/>
            </a:pPr>
            <a:r>
              <a:rPr lang="en-US" sz="2400" b="1" dirty="0"/>
              <a:t>Path-dependence</a:t>
            </a:r>
            <a:r>
              <a:rPr lang="en-US" sz="2400" dirty="0"/>
              <a:t> of production processes and resources accumulation (e.g. ecosystem, brand reputation)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34</a:t>
            </a:fld>
            <a:endParaRPr lang="en-GB" dirty="0"/>
          </a:p>
        </p:txBody>
      </p:sp>
      <p:pic>
        <p:nvPicPr>
          <p:cNvPr id="5" name="Picture 4" descr="Apple-ecosyste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20" y="3035300"/>
            <a:ext cx="4372379" cy="2557430"/>
          </a:xfrm>
          <a:prstGeom prst="rect">
            <a:avLst/>
          </a:prstGeom>
        </p:spPr>
      </p:pic>
      <p:pic>
        <p:nvPicPr>
          <p:cNvPr id="6" name="Picture 5" descr="coca-cola-logo-260x26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500" y="3263974"/>
            <a:ext cx="1765300" cy="1765300"/>
          </a:xfrm>
          <a:prstGeom prst="rect">
            <a:avLst/>
          </a:prstGeom>
        </p:spPr>
      </p:pic>
      <p:pic>
        <p:nvPicPr>
          <p:cNvPr id="8" name="Picture 7" descr="downloa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9" b="28354"/>
          <a:stretch/>
        </p:blipFill>
        <p:spPr>
          <a:xfrm>
            <a:off x="4368800" y="5397500"/>
            <a:ext cx="2557957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4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r>
              <a:rPr lang="en-US" sz="2400" b="1" dirty="0"/>
              <a:t>Isolating mechanisms</a:t>
            </a:r>
          </a:p>
          <a:p>
            <a:endParaRPr lang="en-US" sz="2400" b="1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Intellectual property rights (</a:t>
            </a:r>
            <a:r>
              <a:rPr lang="en-US" sz="2400" b="1" dirty="0"/>
              <a:t>IPR</a:t>
            </a:r>
            <a:r>
              <a:rPr lang="en-US" sz="2400" dirty="0"/>
              <a:t>) mechanisms (e.g. patents, secrecy)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35</a:t>
            </a:fld>
            <a:endParaRPr lang="en-GB" dirty="0"/>
          </a:p>
        </p:txBody>
      </p:sp>
      <p:pic>
        <p:nvPicPr>
          <p:cNvPr id="11" name="Picture 10" descr="google-first-paten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585" y="3263900"/>
            <a:ext cx="2424819" cy="17653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423447" y="5194300"/>
            <a:ext cx="2332238" cy="431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Google’s page rank patent</a:t>
            </a:r>
          </a:p>
        </p:txBody>
      </p:sp>
      <p:pic>
        <p:nvPicPr>
          <p:cNvPr id="13" name="Picture 12" descr="apple-patent-7657849-swipe-to-unlock-drawing-00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85" y="3340100"/>
            <a:ext cx="3460112" cy="162560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4750847" y="5168900"/>
            <a:ext cx="2332238" cy="431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Apple’s slide to unlock patent</a:t>
            </a:r>
          </a:p>
        </p:txBody>
      </p:sp>
    </p:spTree>
    <p:extLst>
      <p:ext uri="{BB962C8B-B14F-4D97-AF65-F5344CB8AC3E}">
        <p14:creationId xmlns:p14="http://schemas.microsoft.com/office/powerpoint/2010/main" val="254789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resource-based view (RBV)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r>
              <a:rPr lang="en-US" sz="2400" b="1" dirty="0"/>
              <a:t>Isolating mechanisms</a:t>
            </a:r>
          </a:p>
          <a:p>
            <a:endParaRPr lang="en-US" sz="2400" b="1" dirty="0"/>
          </a:p>
          <a:p>
            <a:pPr marL="342900" indent="-342900">
              <a:buFont typeface="Arial"/>
              <a:buChar char="•"/>
            </a:pPr>
            <a:r>
              <a:rPr lang="en-US" sz="2400" b="1" dirty="0"/>
              <a:t>Causal ambiguity</a:t>
            </a:r>
            <a:r>
              <a:rPr lang="en-US" sz="2400" dirty="0"/>
              <a:t> – unclear where the advantage is coming from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18" name="Slide Number Placeholder 3"/>
          <p:cNvSpPr txBox="1">
            <a:spLocks/>
          </p:cNvSpPr>
          <p:nvPr/>
        </p:nvSpPr>
        <p:spPr>
          <a:xfrm>
            <a:off x="3509762" y="64770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80CA399-1CAB-364C-A706-BC93C98AF8DC}" type="slidenum">
              <a:rPr lang="en-GB" smtClean="0"/>
              <a:pPr/>
              <a:t>36</a:t>
            </a:fld>
            <a:endParaRPr lang="en-GB" dirty="0"/>
          </a:p>
        </p:txBody>
      </p:sp>
      <p:pic>
        <p:nvPicPr>
          <p:cNvPr id="19" name="Picture 2" descr="https://encrypted-tbn1.gstatic.com/images?q=tbn:ANd9GcQnfZ11Lv_FnS2jsR_KiIFD1oqIg_p9gDQ2pHlQa2ytedI8yvuI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1409" y="3390405"/>
            <a:ext cx="3030826" cy="2324120"/>
          </a:xfrm>
          <a:prstGeom prst="rect">
            <a:avLst/>
          </a:prstGeom>
          <a:noFill/>
        </p:spPr>
      </p:pic>
      <p:sp>
        <p:nvSpPr>
          <p:cNvPr id="20" name="CasellaDiTesto 5"/>
          <p:cNvSpPr txBox="1"/>
          <p:nvPr/>
        </p:nvSpPr>
        <p:spPr>
          <a:xfrm>
            <a:off x="559910" y="5665887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World Champion in 2002, 2003</a:t>
            </a:r>
          </a:p>
        </p:txBody>
      </p:sp>
      <p:sp>
        <p:nvSpPr>
          <p:cNvPr id="21" name="CasellaDiTesto 6"/>
          <p:cNvSpPr txBox="1"/>
          <p:nvPr/>
        </p:nvSpPr>
        <p:spPr>
          <a:xfrm>
            <a:off x="867077" y="2941036"/>
            <a:ext cx="335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HONDA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952500" y="3237106"/>
            <a:ext cx="38862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BIKE? </a:t>
            </a:r>
            <a:br>
              <a:rPr lang="en-US" sz="2000" b="1" dirty="0"/>
            </a:br>
            <a:r>
              <a:rPr lang="en-US" sz="2000" dirty="0"/>
              <a:t>(Honda engineers, mechanics, technicians, management)</a:t>
            </a:r>
          </a:p>
          <a:p>
            <a:endParaRPr lang="en-US" sz="2000" dirty="0"/>
          </a:p>
          <a:p>
            <a:r>
              <a:rPr lang="en-US" sz="2000" dirty="0"/>
              <a:t>or </a:t>
            </a:r>
          </a:p>
          <a:p>
            <a:endParaRPr lang="en-US" sz="2000" dirty="0"/>
          </a:p>
          <a:p>
            <a:r>
              <a:rPr lang="en-US" sz="2000" b="1" dirty="0"/>
              <a:t>DRIVER?</a:t>
            </a:r>
            <a:br>
              <a:rPr lang="en-US" sz="2000" b="1" dirty="0"/>
            </a:br>
            <a:r>
              <a:rPr lang="en-US" sz="2000" dirty="0"/>
              <a:t>(Valentino Rossi and his own team)</a:t>
            </a:r>
          </a:p>
        </p:txBody>
      </p:sp>
    </p:spTree>
    <p:extLst>
      <p:ext uri="{BB962C8B-B14F-4D97-AF65-F5344CB8AC3E}">
        <p14:creationId xmlns:p14="http://schemas.microsoft.com/office/powerpoint/2010/main" val="184818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holistic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dirty="0">
                <a:solidFill>
                  <a:srgbClr val="7F7F7F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b="1" dirty="0"/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FF0000"/>
                </a:solidFill>
              </a:rPr>
              <a:t>Evolutionary theory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80135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evolutionary view of the firm (Nelson and Winter, 1982, et al.)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4" cy="5134946"/>
          </a:xfrm>
        </p:spPr>
        <p:txBody>
          <a:bodyPr>
            <a:normAutofit/>
          </a:bodyPr>
          <a:lstStyle/>
          <a:p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(inspired by evolutionary biology)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38</a:t>
            </a:fld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81" y="2070860"/>
            <a:ext cx="8835667" cy="276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133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theories of the firm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723176" cy="5134946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endParaRPr lang="en-GB" sz="2600" dirty="0">
              <a:solidFill>
                <a:srgbClr val="000000"/>
              </a:solidFill>
            </a:endParaRPr>
          </a:p>
          <a:p>
            <a:r>
              <a:rPr lang="en-GB" sz="260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GB" sz="2600" dirty="0">
                <a:solidFill>
                  <a:srgbClr val="000000"/>
                </a:solidFill>
              </a:rPr>
              <a:t>Economic and managerial theories </a:t>
            </a:r>
          </a:p>
          <a:p>
            <a:pPr marL="457200" indent="-457200">
              <a:buFont typeface="Arial"/>
              <a:buChar char="•"/>
            </a:pPr>
            <a:endParaRPr lang="en-GB" sz="2600" dirty="0">
              <a:solidFill>
                <a:srgbClr val="000000"/>
              </a:solidFill>
            </a:endParaRPr>
          </a:p>
          <a:p>
            <a:r>
              <a:rPr lang="en-GB" sz="2600" dirty="0">
                <a:solidFill>
                  <a:srgbClr val="000000"/>
                </a:solidFill>
              </a:rPr>
              <a:t>The aim is to explain</a:t>
            </a:r>
          </a:p>
          <a:p>
            <a:pPr marL="1200150" lvl="1" indent="-457200">
              <a:buFont typeface="Arial"/>
              <a:buChar char="•"/>
            </a:pPr>
            <a:r>
              <a:rPr lang="en-GB" sz="2600" dirty="0">
                <a:solidFill>
                  <a:srgbClr val="000000"/>
                </a:solidFill>
              </a:rPr>
              <a:t>Firm existence</a:t>
            </a:r>
          </a:p>
          <a:p>
            <a:pPr marL="1200150" lvl="1" indent="-457200">
              <a:buFont typeface="Arial"/>
              <a:buChar char="•"/>
            </a:pPr>
            <a:r>
              <a:rPr lang="en-GB" sz="2600" dirty="0">
                <a:solidFill>
                  <a:srgbClr val="000000"/>
                </a:solidFill>
              </a:rPr>
              <a:t>Firm </a:t>
            </a:r>
            <a:r>
              <a:rPr lang="en-GB" sz="2600" dirty="0" err="1">
                <a:solidFill>
                  <a:srgbClr val="000000"/>
                </a:solidFill>
              </a:rPr>
              <a:t>behavior</a:t>
            </a:r>
            <a:endParaRPr lang="en-GB" sz="2600" dirty="0">
              <a:solidFill>
                <a:srgbClr val="000000"/>
              </a:solidFill>
            </a:endParaRPr>
          </a:p>
          <a:p>
            <a:pPr marL="1200150" lvl="1" indent="-457200">
              <a:buFont typeface="Arial"/>
              <a:buChar char="•"/>
            </a:pPr>
            <a:r>
              <a:rPr lang="en-GB" sz="2600" dirty="0">
                <a:solidFill>
                  <a:srgbClr val="000000"/>
                </a:solidFill>
              </a:rPr>
              <a:t>Firm goals</a:t>
            </a:r>
          </a:p>
          <a:p>
            <a:pPr marL="457200" indent="-457200">
              <a:buFont typeface="Arial"/>
              <a:buChar char="•"/>
            </a:pPr>
            <a:endParaRPr lang="en-GB" sz="26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6244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evolutionary view of the firm (Nelson and Winter, 1982, et al.)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756072" cy="5250818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en-US" sz="2400" b="1" dirty="0"/>
          </a:p>
          <a:p>
            <a:r>
              <a:rPr lang="en-US" sz="2400" b="1" dirty="0"/>
              <a:t>Even assuming </a:t>
            </a:r>
            <a:r>
              <a:rPr lang="en-US" sz="2400" dirty="0"/>
              <a:t>profit maximization as the primary goal of the firm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algn="ctr"/>
            <a:r>
              <a:rPr lang="en-US" sz="2400" b="1" dirty="0"/>
              <a:t>Bounded rationality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algn="ctr"/>
            <a:r>
              <a:rPr lang="en-US" sz="2400" b="1" dirty="0"/>
              <a:t>Maximization is unfeasible</a:t>
            </a:r>
            <a:r>
              <a:rPr lang="en-US" sz="2400" dirty="0"/>
              <a:t> 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b="1" dirty="0"/>
              <a:t>Need for a satisfactory (imperfect) criterion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39</a:t>
            </a:fld>
            <a:endParaRPr lang="en-GB" dirty="0"/>
          </a:p>
        </p:txBody>
      </p:sp>
      <p:cxnSp>
        <p:nvCxnSpPr>
          <p:cNvPr id="5" name="Connettore 2 13"/>
          <p:cNvCxnSpPr/>
          <p:nvPr/>
        </p:nvCxnSpPr>
        <p:spPr bwMode="auto">
          <a:xfrm>
            <a:off x="4584700" y="3378691"/>
            <a:ext cx="0" cy="533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" name="Connettore 2 13"/>
          <p:cNvCxnSpPr/>
          <p:nvPr/>
        </p:nvCxnSpPr>
        <p:spPr bwMode="auto">
          <a:xfrm>
            <a:off x="4584700" y="4706717"/>
            <a:ext cx="0" cy="533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2342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evolutionary view of the firm (Nelson and Winter, 1982, et al.)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756072" cy="5250818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b="1" dirty="0"/>
              <a:t>Develop strategies and practices</a:t>
            </a:r>
            <a:r>
              <a:rPr lang="en-US" sz="2400" dirty="0"/>
              <a:t> that lead to a </a:t>
            </a:r>
            <a:r>
              <a:rPr lang="en-US" sz="2400" b="1" dirty="0"/>
              <a:t>satisfactory level</a:t>
            </a:r>
            <a:r>
              <a:rPr lang="en-US" sz="2400" dirty="0"/>
              <a:t> of performance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Over time, </a:t>
            </a:r>
            <a:r>
              <a:rPr lang="en-US" sz="2400" b="1" dirty="0"/>
              <a:t>strategies and practices become ROUTINES </a:t>
            </a:r>
            <a:br>
              <a:rPr lang="en-US" sz="2400" b="1" dirty="0"/>
            </a:br>
            <a:endParaRPr lang="en-US" sz="2400" b="1" dirty="0"/>
          </a:p>
          <a:p>
            <a:pPr marL="342900" indent="-342900">
              <a:buFont typeface="Arial"/>
              <a:buChar char="•"/>
            </a:pPr>
            <a:endParaRPr lang="en-US" sz="2400" b="1" dirty="0">
              <a:solidFill>
                <a:srgbClr val="FF0000"/>
              </a:solidFill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</a:rPr>
              <a:t>Firm is a </a:t>
            </a:r>
            <a:r>
              <a:rPr lang="en-US" sz="2400" b="1" u="sng" dirty="0">
                <a:solidFill>
                  <a:srgbClr val="FF0000"/>
                </a:solidFill>
              </a:rPr>
              <a:t>bundle of routines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1106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evolutionary view of the firm (Nelson and Winter, 1982, et al.)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41</a:t>
            </a:fld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3141462" y="3907155"/>
            <a:ext cx="1744980" cy="868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Follow the routines</a:t>
            </a:r>
          </a:p>
        </p:txBody>
      </p:sp>
      <p:sp>
        <p:nvSpPr>
          <p:cNvPr id="6" name="Diamond 5"/>
          <p:cNvSpPr/>
          <p:nvPr/>
        </p:nvSpPr>
        <p:spPr>
          <a:xfrm>
            <a:off x="3090662" y="5160645"/>
            <a:ext cx="1833880" cy="1177290"/>
          </a:xfrm>
          <a:prstGeom prst="diamond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37609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en-US" sz="1200" dirty="0">
                <a:solidFill>
                  <a:srgbClr val="000000"/>
                </a:solidFill>
              </a:rPr>
              <a:t>Satisfactory level of performance reached?</a:t>
            </a:r>
          </a:p>
        </p:txBody>
      </p:sp>
      <p:sp>
        <p:nvSpPr>
          <p:cNvPr id="7" name="Rectangle 6"/>
          <p:cNvSpPr/>
          <p:nvPr/>
        </p:nvSpPr>
        <p:spPr>
          <a:xfrm>
            <a:off x="5643362" y="5304155"/>
            <a:ext cx="1763999" cy="8686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Adjust the routines</a:t>
            </a:r>
          </a:p>
        </p:txBody>
      </p:sp>
      <p:cxnSp>
        <p:nvCxnSpPr>
          <p:cNvPr id="8" name="Straight Connector 7"/>
          <p:cNvCxnSpPr>
            <a:stCxn id="6" idx="3"/>
            <a:endCxn id="7" idx="1"/>
          </p:cNvCxnSpPr>
          <p:nvPr/>
        </p:nvCxnSpPr>
        <p:spPr>
          <a:xfrm flipV="1">
            <a:off x="4924542" y="5738495"/>
            <a:ext cx="718820" cy="10795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1"/>
            <a:endCxn id="5" idx="1"/>
          </p:cNvCxnSpPr>
          <p:nvPr/>
        </p:nvCxnSpPr>
        <p:spPr>
          <a:xfrm rot="10800000" flipH="1">
            <a:off x="3090662" y="4341496"/>
            <a:ext cx="50800" cy="1407795"/>
          </a:xfrm>
          <a:prstGeom prst="bentConnector3">
            <a:avLst>
              <a:gd name="adj1" fmla="val -140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7" idx="0"/>
            <a:endCxn id="5" idx="3"/>
          </p:cNvCxnSpPr>
          <p:nvPr/>
        </p:nvCxnSpPr>
        <p:spPr>
          <a:xfrm rot="16200000" flipV="1">
            <a:off x="5224572" y="4003365"/>
            <a:ext cx="962660" cy="1638920"/>
          </a:xfrm>
          <a:prstGeom prst="bent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5" idx="2"/>
            <a:endCxn id="6" idx="0"/>
          </p:cNvCxnSpPr>
          <p:nvPr/>
        </p:nvCxnSpPr>
        <p:spPr>
          <a:xfrm flipH="1">
            <a:off x="4007602" y="4775835"/>
            <a:ext cx="6350" cy="384810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598095" y="5385337"/>
            <a:ext cx="466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Yes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977557" y="5385337"/>
            <a:ext cx="4253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41462" y="2636520"/>
            <a:ext cx="1744980" cy="868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Develop routines</a:t>
            </a:r>
          </a:p>
        </p:txBody>
      </p:sp>
      <p:cxnSp>
        <p:nvCxnSpPr>
          <p:cNvPr id="39" name="Straight Connector 38"/>
          <p:cNvCxnSpPr>
            <a:stCxn id="38" idx="2"/>
            <a:endCxn id="5" idx="0"/>
          </p:cNvCxnSpPr>
          <p:nvPr/>
        </p:nvCxnSpPr>
        <p:spPr>
          <a:xfrm>
            <a:off x="4013952" y="3505200"/>
            <a:ext cx="0" cy="401955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44" idx="4"/>
            <a:endCxn id="38" idx="0"/>
          </p:cNvCxnSpPr>
          <p:nvPr/>
        </p:nvCxnSpPr>
        <p:spPr>
          <a:xfrm>
            <a:off x="4013952" y="2227580"/>
            <a:ext cx="0" cy="408940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602472" y="1404620"/>
            <a:ext cx="822960" cy="82296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sz="1600" dirty="0">
                <a:solidFill>
                  <a:srgbClr val="000000"/>
                </a:solidFill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36281232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holistic approach:</a:t>
            </a:r>
            <a:br>
              <a:rPr lang="en-US" dirty="0"/>
            </a:br>
            <a:r>
              <a:rPr lang="en-US" dirty="0"/>
              <a:t>The evolutionary view of the firm (Nelson and Winter, 1982, et al.)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756072" cy="5250818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Search </a:t>
            </a:r>
            <a:r>
              <a:rPr lang="en-US" sz="2400" dirty="0">
                <a:solidFill>
                  <a:srgbClr val="000000"/>
                </a:solidFill>
              </a:rPr>
              <a:t>for new practices and strategies</a:t>
            </a:r>
            <a:r>
              <a:rPr lang="en-US" sz="2400" dirty="0"/>
              <a:t> is </a:t>
            </a:r>
            <a:r>
              <a:rPr lang="en-US" sz="2400" b="1" dirty="0"/>
              <a:t>constrained </a:t>
            </a:r>
            <a:r>
              <a:rPr lang="en-US" sz="2400" dirty="0"/>
              <a:t>by the existing set of routines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“Firm’s genetic heritage”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509762" y="6486673"/>
            <a:ext cx="2133600" cy="365125"/>
          </a:xfrm>
        </p:spPr>
        <p:txBody>
          <a:bodyPr/>
          <a:lstStyle/>
          <a:p>
            <a:fld id="{A80CA399-1CAB-364C-A706-BC93C98AF8DC}" type="slidenum">
              <a:rPr lang="en-GB" smtClean="0"/>
              <a:pPr/>
              <a:t>42</a:t>
            </a:fld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56203" y="3823525"/>
            <a:ext cx="3856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New strategies and practices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6203" y="4468992"/>
            <a:ext cx="30503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New routines </a:t>
            </a:r>
            <a:br>
              <a:rPr lang="en-US" sz="2400" b="1" dirty="0"/>
            </a:br>
            <a:r>
              <a:rPr lang="en-US" sz="2400" b="1" dirty="0"/>
              <a:t>(new genetic heritage)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6203" y="5468652"/>
            <a:ext cx="1872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Firm survives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93100" y="3823525"/>
            <a:ext cx="3087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Firm out of the market</a:t>
            </a:r>
          </a:p>
        </p:txBody>
      </p:sp>
      <p:cxnSp>
        <p:nvCxnSpPr>
          <p:cNvPr id="10" name="Straight Connector 9"/>
          <p:cNvCxnSpPr>
            <a:stCxn id="30" idx="2"/>
            <a:endCxn id="23" idx="0"/>
          </p:cNvCxnSpPr>
          <p:nvPr/>
        </p:nvCxnSpPr>
        <p:spPr>
          <a:xfrm flipH="1">
            <a:off x="2385060" y="3264449"/>
            <a:ext cx="1280629" cy="502370"/>
          </a:xfrm>
          <a:prstGeom prst="line">
            <a:avLst/>
          </a:prstGeom>
          <a:ln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30" idx="6"/>
            <a:endCxn id="25" idx="0"/>
          </p:cNvCxnSpPr>
          <p:nvPr/>
        </p:nvCxnSpPr>
        <p:spPr>
          <a:xfrm>
            <a:off x="5501623" y="3264449"/>
            <a:ext cx="1275845" cy="503195"/>
          </a:xfrm>
          <a:prstGeom prst="line">
            <a:avLst/>
          </a:prstGeom>
          <a:ln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46903" y="3135492"/>
            <a:ext cx="982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Success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158728" y="3146784"/>
            <a:ext cx="894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Failure</a:t>
            </a:r>
            <a:endParaRPr lang="en-US" sz="20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565750" y="5983797"/>
            <a:ext cx="2010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EVOLUTION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63220" y="3766819"/>
            <a:ext cx="4043680" cy="22161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775200" y="3767644"/>
            <a:ext cx="4004536" cy="22161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665689" y="2852969"/>
            <a:ext cx="1835934" cy="822960"/>
          </a:xfrm>
          <a:prstGeom prst="ellipse">
            <a:avLst/>
          </a:prstGeom>
          <a:solidFill>
            <a:srgbClr val="FFFFFF"/>
          </a:solidFill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Search</a:t>
            </a:r>
          </a:p>
        </p:txBody>
      </p:sp>
    </p:spTree>
    <p:extLst>
      <p:ext uri="{BB962C8B-B14F-4D97-AF65-F5344CB8AC3E}">
        <p14:creationId xmlns:p14="http://schemas.microsoft.com/office/powerpoint/2010/main" val="47027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8" grpId="0"/>
      <p:bldP spid="19" grpId="0"/>
      <p:bldP spid="20" grpId="0"/>
      <p:bldP spid="23" grpId="0" animBg="1"/>
      <p:bldP spid="25" grpId="0" animBg="1"/>
      <p:bldP spid="3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wrong is the neoclassical approach?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2458" y="5169810"/>
            <a:ext cx="3077506" cy="1155773"/>
          </a:xfrm>
        </p:spPr>
        <p:txBody>
          <a:bodyPr>
            <a:normAutofit fontScale="32500" lnSpcReduction="20000"/>
          </a:bodyPr>
          <a:lstStyle/>
          <a:p>
            <a:pPr algn="ctr"/>
            <a:r>
              <a:rPr lang="en-US" sz="4900" dirty="0"/>
              <a:t>“The theory </a:t>
            </a:r>
            <a:r>
              <a:rPr lang="en-US" sz="4900" b="1" dirty="0"/>
              <a:t>is not able to predict that any particular driver</a:t>
            </a:r>
            <a:r>
              <a:rPr lang="en-US" sz="4900" dirty="0"/>
              <a:t> will drive more slowly or have an accident.”</a:t>
            </a:r>
          </a:p>
          <a:p>
            <a:endParaRPr lang="en-US" sz="20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43</a:t>
            </a:fld>
            <a:endParaRPr lang="en-GB" dirty="0"/>
          </a:p>
        </p:txBody>
      </p:sp>
      <p:pic>
        <p:nvPicPr>
          <p:cNvPr id="24" name="Picture 6" descr="Risultati immagini per traffic accident under rai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82457" y="3480711"/>
            <a:ext cx="3077506" cy="1701800"/>
          </a:xfrm>
          <a:prstGeom prst="rect">
            <a:avLst/>
          </a:prstGeom>
          <a:noFill/>
        </p:spPr>
      </p:pic>
      <p:pic>
        <p:nvPicPr>
          <p:cNvPr id="5" name="Picture 4" descr="shell_rainy_day_drivi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" y="1388115"/>
            <a:ext cx="2374901" cy="1468079"/>
          </a:xfrm>
          <a:prstGeom prst="rect">
            <a:avLst/>
          </a:prstGeom>
        </p:spPr>
      </p:pic>
      <p:pic>
        <p:nvPicPr>
          <p:cNvPr id="6" name="Picture 5" descr="2FD20B2F00000578-3385901-image-a-7_145203174911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3480711"/>
            <a:ext cx="2928679" cy="17018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446255" y="1544215"/>
            <a:ext cx="5177244" cy="1155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“Assume a change of driving conditions occurs, say, that the roads have become wet and slippery and the fog has reduced visibility.”</a:t>
            </a:r>
          </a:p>
          <a:p>
            <a:pPr algn="r"/>
            <a:endParaRPr lang="en-US" sz="2100" i="1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52500" y="5169811"/>
            <a:ext cx="2928678" cy="1167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“The theory </a:t>
            </a:r>
            <a:r>
              <a:rPr lang="en-US" sz="1600" b="1" dirty="0"/>
              <a:t>is able to predict that traffic</a:t>
            </a:r>
            <a:r>
              <a:rPr lang="en-US" sz="1600" dirty="0"/>
              <a:t> will be slower and accidents more frequent.”</a:t>
            </a:r>
          </a:p>
        </p:txBody>
      </p:sp>
      <p:sp>
        <p:nvSpPr>
          <p:cNvPr id="7" name="Rectangle 6"/>
          <p:cNvSpPr/>
          <p:nvPr/>
        </p:nvSpPr>
        <p:spPr>
          <a:xfrm>
            <a:off x="952500" y="3485242"/>
            <a:ext cx="2928678" cy="1691997"/>
          </a:xfrm>
          <a:prstGeom prst="rect">
            <a:avLst/>
          </a:prstGeom>
          <a:solidFill>
            <a:schemeClr val="accent3">
              <a:lumMod val="20000"/>
              <a:lumOff val="80000"/>
              <a:alpha val="47000"/>
            </a:schemeClr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sz="7200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182458" y="3495607"/>
            <a:ext cx="3077505" cy="1691997"/>
          </a:xfrm>
          <a:prstGeom prst="rect">
            <a:avLst/>
          </a:prstGeom>
          <a:solidFill>
            <a:srgbClr val="FF0000">
              <a:alpha val="26000"/>
            </a:srgbClr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sz="7200" dirty="0">
                <a:solidFill>
                  <a:srgbClr val="FF0000"/>
                </a:solidFill>
                <a:latin typeface="Zapf Dingbats"/>
                <a:ea typeface="Zapf Dingbats"/>
                <a:cs typeface="Zapf Dingbats"/>
              </a:rPr>
              <a:t>✗</a:t>
            </a:r>
            <a:endParaRPr lang="en-US"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0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44</a:t>
            </a:fld>
            <a:endParaRPr lang="en-GB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8926" y="1631227"/>
            <a:ext cx="4924608" cy="459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529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Cabral, Chapter 3 (1</a:t>
            </a:r>
            <a:r>
              <a:rPr lang="en-US" sz="2400" baseline="30000" dirty="0"/>
              <a:t>st</a:t>
            </a:r>
            <a:r>
              <a:rPr lang="en-US" sz="2400" dirty="0"/>
              <a:t> and 2</a:t>
            </a:r>
            <a:r>
              <a:rPr lang="en-US" sz="2400" baseline="30000" dirty="0"/>
              <a:t>nd</a:t>
            </a:r>
            <a:r>
              <a:rPr lang="en-US" sz="2400" dirty="0"/>
              <a:t> edition) </a:t>
            </a:r>
          </a:p>
          <a:p>
            <a:endParaRPr lang="en-US" sz="2400" dirty="0"/>
          </a:p>
          <a:p>
            <a:r>
              <a:rPr lang="en-US" sz="2400" dirty="0"/>
              <a:t>Further reading:</a:t>
            </a:r>
          </a:p>
          <a:p>
            <a:pPr marL="358775" lvl="1" indent="-342900">
              <a:buFont typeface="Arial"/>
              <a:buChar char="•"/>
            </a:pPr>
            <a:r>
              <a:rPr lang="en-US" dirty="0" err="1"/>
              <a:t>Besanko</a:t>
            </a:r>
            <a:r>
              <a:rPr lang="en-US" dirty="0"/>
              <a:t> et al., pp. 132 and pp. 367-378</a:t>
            </a:r>
          </a:p>
          <a:p>
            <a:pPr marL="358775" lvl="1" indent="-342900">
              <a:buFont typeface="Arial"/>
              <a:buChar char="•"/>
            </a:pPr>
            <a:r>
              <a:rPr lang="en-US" dirty="0"/>
              <a:t>Jenkins, M. and V. </a:t>
            </a:r>
            <a:r>
              <a:rPr lang="en-US" dirty="0" err="1"/>
              <a:t>Ambrosini</a:t>
            </a:r>
            <a:r>
              <a:rPr lang="en-US" dirty="0"/>
              <a:t>, “Strategic Management”, Chapter 7</a:t>
            </a:r>
          </a:p>
          <a:p>
            <a:pPr marL="358775" lvl="1" indent="-342900">
              <a:buFont typeface="Arial"/>
              <a:buChar char="•"/>
            </a:pPr>
            <a:r>
              <a:rPr lang="en-US" dirty="0" err="1"/>
              <a:t>Alchian</a:t>
            </a:r>
            <a:r>
              <a:rPr lang="en-US" dirty="0"/>
              <a:t>, </a:t>
            </a:r>
            <a:r>
              <a:rPr lang="en-US" dirty="0" err="1"/>
              <a:t>Armen</a:t>
            </a:r>
            <a:r>
              <a:rPr lang="en-US" dirty="0"/>
              <a:t> A. and </a:t>
            </a:r>
            <a:r>
              <a:rPr lang="en-US" dirty="0" err="1"/>
              <a:t>Demsetz</a:t>
            </a:r>
            <a:r>
              <a:rPr lang="en-US" dirty="0"/>
              <a:t>, H. (1972), “Production, Information Costs, and Economic Organization”, 62 </a:t>
            </a:r>
            <a:r>
              <a:rPr lang="en-US" i="1" dirty="0"/>
              <a:t>American Economic Review, 772-795.</a:t>
            </a:r>
          </a:p>
          <a:p>
            <a:pPr marL="358775" lvl="1" indent="-342900">
              <a:buFont typeface="Arial"/>
              <a:buChar char="•"/>
            </a:pPr>
            <a:r>
              <a:rPr lang="en-GB" i="1" dirty="0" err="1"/>
              <a:t>Pedota</a:t>
            </a:r>
            <a:r>
              <a:rPr lang="en-GB" i="1" dirty="0"/>
              <a:t>, M. (2023). </a:t>
            </a:r>
            <a:r>
              <a:rPr lang="en-GB" dirty="0"/>
              <a:t>Big data and dynamic capabilities in the digital revolution: The hidden role of source variety.</a:t>
            </a:r>
            <a:r>
              <a:rPr lang="en-GB" i="1" dirty="0"/>
              <a:t> Research Policy, 52(7), 104812.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1953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theories of the firm:</a:t>
            </a:r>
            <a:br>
              <a:rPr lang="en-US" dirty="0"/>
            </a:br>
            <a:r>
              <a:rPr lang="en-US" dirty="0"/>
              <a:t>What is a firm?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GB" altLang="it-IT" sz="2400" dirty="0">
                <a:solidFill>
                  <a:srgbClr val="000000"/>
                </a:solidFill>
              </a:rPr>
              <a:t>Firms consist of different </a:t>
            </a:r>
            <a:r>
              <a:rPr lang="en-GB" altLang="it-IT" sz="2400" b="1" dirty="0">
                <a:solidFill>
                  <a:srgbClr val="000000"/>
                </a:solidFill>
              </a:rPr>
              <a:t>kinds of agents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altLang="it-IT" b="1" dirty="0">
                <a:solidFill>
                  <a:srgbClr val="000000"/>
                </a:solidFill>
              </a:rPr>
              <a:t>Owner(s)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altLang="it-IT" b="1" dirty="0">
                <a:solidFill>
                  <a:srgbClr val="000000"/>
                </a:solidFill>
              </a:rPr>
              <a:t>Providers of inputs</a:t>
            </a:r>
            <a:r>
              <a:rPr lang="en-GB" altLang="it-IT" dirty="0">
                <a:solidFill>
                  <a:srgbClr val="000000"/>
                </a:solidFill>
              </a:rPr>
              <a:t>: managers, w</a:t>
            </a:r>
            <a:r>
              <a:rPr lang="en-GB" dirty="0">
                <a:solidFill>
                  <a:srgbClr val="000000"/>
                </a:solidFill>
              </a:rPr>
              <a:t>orkers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endParaRPr lang="en-GB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GB" altLang="it-IT" b="1" dirty="0">
                <a:solidFill>
                  <a:srgbClr val="000000"/>
                </a:solidFill>
              </a:rPr>
              <a:t>1. The contractual approach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>
                <a:solidFill>
                  <a:srgbClr val="000000"/>
                </a:solidFill>
              </a:rPr>
              <a:t>Bundle of contracts 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>
                <a:solidFill>
                  <a:srgbClr val="000000"/>
                </a:solidFill>
              </a:rPr>
              <a:t>Diverse objectives within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>
                <a:solidFill>
                  <a:srgbClr val="000000"/>
                </a:solidFill>
              </a:rPr>
              <a:t>No firm-level objectives</a:t>
            </a:r>
          </a:p>
          <a:p>
            <a:pPr marL="368300" lvl="1" indent="0">
              <a:spcBef>
                <a:spcPct val="0"/>
              </a:spcBef>
              <a:spcAft>
                <a:spcPts val="600"/>
              </a:spcAft>
              <a:buNone/>
            </a:pPr>
            <a:endParaRPr lang="en-GB" sz="20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GB" b="1" dirty="0">
                <a:solidFill>
                  <a:srgbClr val="000000"/>
                </a:solidFill>
              </a:rPr>
              <a:t>2. The holistic approach (including the neoclassical view)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/>
              <a:t>Beyond linkages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>
                <a:solidFill>
                  <a:srgbClr val="000000"/>
                </a:solidFill>
              </a:rPr>
              <a:t>Anthropomorphic vision </a:t>
            </a:r>
          </a:p>
          <a:p>
            <a:pPr marL="711200" lvl="1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GB" sz="2000" dirty="0">
                <a:solidFill>
                  <a:srgbClr val="000000"/>
                </a:solidFill>
              </a:rPr>
              <a:t>Firm-level objectives (no diverse objectives within)</a:t>
            </a:r>
          </a:p>
          <a:p>
            <a:pPr marL="342900" indent="-34290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endParaRPr lang="en-GB" sz="2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273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contractual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altLang="it-IT" sz="2400" b="1" dirty="0">
                <a:solidFill>
                  <a:srgbClr val="000000"/>
                </a:solidFill>
              </a:rPr>
              <a:t>The contractual approach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b="1" dirty="0">
                <a:solidFill>
                  <a:srgbClr val="000000"/>
                </a:solidFill>
              </a:rPr>
              <a:t>Principal-Agent problem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Managerial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Team productivity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Contractual imperfections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Transaction costs theory</a:t>
            </a:r>
          </a:p>
          <a:p>
            <a:pPr marL="1657350" lvl="2" indent="-514350">
              <a:spcBef>
                <a:spcPct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7F7F7F"/>
                </a:solidFill>
              </a:rPr>
              <a:t>Property rights theory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GB" sz="2400" dirty="0">
                <a:solidFill>
                  <a:srgbClr val="7F7F7F"/>
                </a:solidFill>
              </a:rPr>
              <a:t>The holistic approach (including the neoclassical view)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Resource-based theory</a:t>
            </a:r>
          </a:p>
          <a:p>
            <a:pPr marL="1200150" lvl="1" indent="-457200">
              <a:spcBef>
                <a:spcPct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GB" altLang="it-IT" dirty="0">
                <a:solidFill>
                  <a:srgbClr val="7F7F7F"/>
                </a:solidFill>
              </a:rPr>
              <a:t>Evolutionary theory</a:t>
            </a:r>
            <a:endParaRPr lang="en-GB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2171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principal-agent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altLang="it-IT" sz="2400" b="1" dirty="0">
                <a:solidFill>
                  <a:srgbClr val="000000"/>
                </a:solidFill>
              </a:rPr>
              <a:t>Owner-controlled firm</a:t>
            </a:r>
            <a:r>
              <a:rPr lang="en-GB" altLang="it-IT" sz="2400" dirty="0">
                <a:solidFill>
                  <a:srgbClr val="000000"/>
                </a:solidFill>
              </a:rPr>
              <a:t>: ownership = control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altLang="it-IT" sz="16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altLang="it-IT" sz="2400" b="1" dirty="0">
                <a:solidFill>
                  <a:srgbClr val="000000"/>
                </a:solidFill>
              </a:rPr>
              <a:t>Managerial firm</a:t>
            </a:r>
            <a:r>
              <a:rPr lang="en-GB" altLang="it-IT" sz="2400" dirty="0">
                <a:solidFill>
                  <a:srgbClr val="000000"/>
                </a:solidFill>
              </a:rPr>
              <a:t>: </a:t>
            </a:r>
            <a:r>
              <a:rPr lang="en-US" altLang="it-IT" sz="2400" dirty="0">
                <a:solidFill>
                  <a:srgbClr val="000000"/>
                </a:solidFill>
              </a:rPr>
              <a:t>ownership </a:t>
            </a:r>
            <a:r>
              <a:rPr lang="en-US" altLang="it-IT" sz="2400" dirty="0"/>
              <a:t>≠</a:t>
            </a:r>
            <a:r>
              <a:rPr lang="en-US" altLang="it-IT" sz="2400" dirty="0">
                <a:solidFill>
                  <a:srgbClr val="000000"/>
                </a:solidFill>
              </a:rPr>
              <a:t> control</a:t>
            </a:r>
          </a:p>
          <a:p>
            <a:pPr marL="1085850" lvl="1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sz="2400" dirty="0">
                <a:solidFill>
                  <a:srgbClr val="000000"/>
                </a:solidFill>
              </a:rPr>
              <a:t>Shareholders (principals) vs. managers (agents)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altLang="it-IT" sz="24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400" b="1" dirty="0"/>
              <a:t>Perfectly informed </a:t>
            </a:r>
            <a:r>
              <a:rPr lang="en-US" altLang="it-IT" sz="2400" dirty="0"/>
              <a:t>world</a:t>
            </a:r>
            <a:r>
              <a:rPr lang="en-US" altLang="it-IT" sz="2400" b="1" dirty="0"/>
              <a:t> </a:t>
            </a:r>
            <a:r>
              <a:rPr lang="en-US" altLang="it-IT" sz="2400" b="1" dirty="0">
                <a:sym typeface="Wingdings"/>
              </a:rPr>
              <a:t> </a:t>
            </a:r>
            <a:r>
              <a:rPr lang="en-US" altLang="it-IT" sz="2400" dirty="0">
                <a:sym typeface="Wingdings"/>
              </a:rPr>
              <a:t>same </a:t>
            </a:r>
            <a:r>
              <a:rPr lang="en-US" altLang="it-IT" sz="2400" dirty="0"/>
              <a:t>outcomes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US" altLang="it-IT" sz="24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it-IT" sz="2400" dirty="0"/>
              <a:t>Reality</a:t>
            </a:r>
            <a:r>
              <a:rPr lang="en-US" altLang="it-IT" sz="2400" b="1" dirty="0"/>
              <a:t> </a:t>
            </a:r>
            <a:r>
              <a:rPr lang="en-US" altLang="it-IT" sz="2400" dirty="0">
                <a:sym typeface="Wingdings"/>
              </a:rPr>
              <a:t> </a:t>
            </a:r>
            <a:r>
              <a:rPr lang="en-US" altLang="it-IT" sz="2400" b="1" dirty="0"/>
              <a:t>asymmetric information </a:t>
            </a:r>
            <a:r>
              <a:rPr lang="en-US" altLang="it-IT" sz="2400" b="1" dirty="0">
                <a:sym typeface="Wingdings"/>
              </a:rPr>
              <a:t> </a:t>
            </a:r>
            <a:r>
              <a:rPr lang="en-US" altLang="it-IT" sz="2400" dirty="0">
                <a:sym typeface="Wingdings"/>
              </a:rPr>
              <a:t>discrepancy</a:t>
            </a:r>
            <a:endParaRPr lang="en-US" altLang="it-IT" sz="2400" dirty="0"/>
          </a:p>
          <a:p>
            <a:pPr marL="711200" lvl="1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it-IT" b="1" dirty="0"/>
              <a:t>Ownership fragmentation </a:t>
            </a:r>
            <a:r>
              <a:rPr lang="en-US" altLang="it-IT" dirty="0"/>
              <a:t>is negatively correlated with the incentive and ability to overcome these difficulties</a:t>
            </a:r>
            <a:br>
              <a:rPr lang="en-US" altLang="it-IT" dirty="0"/>
            </a:br>
            <a:endParaRPr lang="en-US" alt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873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principal-agent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altLang="it-IT" dirty="0">
                <a:solidFill>
                  <a:srgbClr val="000000"/>
                </a:solidFill>
              </a:rPr>
              <a:t>Most large firms are owned by a large number of (relatively small) stakeholders (e.g. publicly-traded companies)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/>
              <a:buChar char="•"/>
            </a:pPr>
            <a:endParaRPr lang="en-GB" altLang="it-IT" b="1" dirty="0">
              <a:solidFill>
                <a:srgbClr val="000000"/>
              </a:solidFill>
            </a:endParaRPr>
          </a:p>
          <a:p>
            <a:pPr algn="ctr">
              <a:spcBef>
                <a:spcPts val="0"/>
              </a:spcBef>
              <a:spcAft>
                <a:spcPts val="600"/>
              </a:spcAft>
            </a:pPr>
            <a:br>
              <a:rPr lang="en-GB" altLang="it-IT" sz="2000" dirty="0">
                <a:solidFill>
                  <a:srgbClr val="000000"/>
                </a:solidFill>
              </a:rPr>
            </a:br>
            <a:endParaRPr lang="en-GB" altLang="it-IT" sz="20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9992" y="2493702"/>
            <a:ext cx="4262166" cy="299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9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contractual approach:</a:t>
            </a:r>
            <a:br>
              <a:rPr lang="en-US" dirty="0"/>
            </a:br>
            <a:r>
              <a:rPr lang="en-US" altLang="it-IT" dirty="0"/>
              <a:t>principal-agent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521" y="1226256"/>
            <a:ext cx="8581043" cy="51349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it-IT" altLang="it-IT" sz="2400" dirty="0" err="1">
                <a:solidFill>
                  <a:srgbClr val="000000"/>
                </a:solidFill>
              </a:rPr>
              <a:t>Main</a:t>
            </a:r>
            <a:r>
              <a:rPr lang="it-IT" altLang="it-IT" sz="2400" dirty="0">
                <a:solidFill>
                  <a:srgbClr val="000000"/>
                </a:solidFill>
              </a:rPr>
              <a:t> ways to </a:t>
            </a:r>
            <a:r>
              <a:rPr lang="it-IT" altLang="it-IT" sz="2400" b="1" dirty="0">
                <a:solidFill>
                  <a:srgbClr val="000000"/>
                </a:solidFill>
              </a:rPr>
              <a:t>mitigate</a:t>
            </a:r>
            <a:r>
              <a:rPr lang="it-IT" altLang="it-IT" sz="2400" dirty="0">
                <a:solidFill>
                  <a:srgbClr val="000000"/>
                </a:solidFill>
              </a:rPr>
              <a:t> the </a:t>
            </a:r>
            <a:r>
              <a:rPr lang="it-IT" altLang="it-IT" sz="2400" b="1" dirty="0" err="1">
                <a:solidFill>
                  <a:srgbClr val="000000"/>
                </a:solidFill>
              </a:rPr>
              <a:t>principal</a:t>
            </a:r>
            <a:r>
              <a:rPr lang="it-IT" altLang="it-IT" sz="2400" b="1" dirty="0">
                <a:solidFill>
                  <a:srgbClr val="000000"/>
                </a:solidFill>
              </a:rPr>
              <a:t>-agent</a:t>
            </a:r>
            <a:r>
              <a:rPr lang="it-IT" altLang="it-IT" sz="2400" dirty="0">
                <a:solidFill>
                  <a:srgbClr val="000000"/>
                </a:solidFill>
              </a:rPr>
              <a:t> </a:t>
            </a:r>
            <a:r>
              <a:rPr lang="it-IT" altLang="it-IT" sz="2400" dirty="0" err="1">
                <a:solidFill>
                  <a:srgbClr val="000000"/>
                </a:solidFill>
              </a:rPr>
              <a:t>issue</a:t>
            </a:r>
            <a:r>
              <a:rPr lang="it-IT" altLang="it-IT" sz="2400" dirty="0">
                <a:solidFill>
                  <a:srgbClr val="000000"/>
                </a:solidFill>
              </a:rPr>
              <a:t>: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it-IT" altLang="it-IT" sz="2400" dirty="0">
              <a:solidFill>
                <a:srgbClr val="000000"/>
              </a:solidFill>
            </a:endParaRP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altLang="it-IT" sz="2400" b="1" dirty="0">
                <a:solidFill>
                  <a:srgbClr val="000000"/>
                </a:solidFill>
              </a:rPr>
              <a:t>Monitoring</a:t>
            </a:r>
            <a:r>
              <a:rPr lang="it-IT" altLang="it-IT" sz="2400" dirty="0">
                <a:solidFill>
                  <a:srgbClr val="000000"/>
                </a:solidFill>
              </a:rPr>
              <a:t> (e.g. board of directors) 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altLang="it-IT" sz="2400" b="1" dirty="0" err="1">
                <a:solidFill>
                  <a:srgbClr val="000000"/>
                </a:solidFill>
              </a:rPr>
              <a:t>Partial</a:t>
            </a:r>
            <a:r>
              <a:rPr lang="it-IT" altLang="it-IT" sz="2400" b="1" dirty="0">
                <a:solidFill>
                  <a:srgbClr val="000000"/>
                </a:solidFill>
              </a:rPr>
              <a:t> </a:t>
            </a:r>
            <a:r>
              <a:rPr lang="it-IT" altLang="it-IT" sz="2400" b="1" dirty="0" err="1">
                <a:solidFill>
                  <a:srgbClr val="000000"/>
                </a:solidFill>
              </a:rPr>
              <a:t>alignment</a:t>
            </a:r>
            <a:r>
              <a:rPr lang="it-IT" altLang="it-IT" sz="2400" dirty="0">
                <a:solidFill>
                  <a:srgbClr val="000000"/>
                </a:solidFill>
              </a:rPr>
              <a:t> of incentives (profit-</a:t>
            </a:r>
            <a:r>
              <a:rPr lang="it-IT" altLang="it-IT" sz="2400" dirty="0" err="1">
                <a:solidFill>
                  <a:srgbClr val="000000"/>
                </a:solidFill>
              </a:rPr>
              <a:t>contingent</a:t>
            </a:r>
            <a:r>
              <a:rPr lang="it-IT" altLang="it-IT" sz="2400" dirty="0">
                <a:solidFill>
                  <a:srgbClr val="000000"/>
                </a:solidFill>
              </a:rPr>
              <a:t> </a:t>
            </a:r>
            <a:r>
              <a:rPr lang="it-IT" altLang="it-IT" sz="2400" dirty="0" err="1">
                <a:solidFill>
                  <a:srgbClr val="000000"/>
                </a:solidFill>
              </a:rPr>
              <a:t>compensation</a:t>
            </a:r>
            <a:r>
              <a:rPr lang="it-IT" altLang="it-IT" sz="2400" dirty="0">
                <a:solidFill>
                  <a:srgbClr val="000000"/>
                </a:solidFill>
              </a:rPr>
              <a:t>)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80CA399-1CAB-364C-A706-BC93C98AF8DC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379137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8A713F299A884DB11DE64B6266C624" ma:contentTypeVersion="0" ma:contentTypeDescription="Create a new document." ma:contentTypeScope="" ma:versionID="edf500d7ee32cded6575874a683ec45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C68054-EB1D-4BDA-8B60-17412F550BB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5C405E6-B121-425B-ABF2-C5320A6ACE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349DF2A-5591-4C8B-BEBD-22ACD01075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9029</TotalTime>
  <Words>2128</Words>
  <Application>Microsoft Macintosh PowerPoint</Application>
  <PresentationFormat>Presentazione su schermo (4:3)</PresentationFormat>
  <Paragraphs>446</Paragraphs>
  <Slides>46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46</vt:i4>
      </vt:variant>
    </vt:vector>
  </HeadingPairs>
  <TitlesOfParts>
    <vt:vector size="52" baseType="lpstr">
      <vt:lpstr>Arial</vt:lpstr>
      <vt:lpstr>Calibri</vt:lpstr>
      <vt:lpstr>Times New Roman</vt:lpstr>
      <vt:lpstr>Wingdings</vt:lpstr>
      <vt:lpstr>Zapf Dingbats</vt:lpstr>
      <vt:lpstr>POLI</vt:lpstr>
      <vt:lpstr>Presentazione standard di PowerPoint</vt:lpstr>
      <vt:lpstr>The neoclassical firm</vt:lpstr>
      <vt:lpstr>The neoclassical firm: Drawbacks</vt:lpstr>
      <vt:lpstr>Alternative theories of the firm</vt:lpstr>
      <vt:lpstr>Alternative theories of the firm: What is a firm?</vt:lpstr>
      <vt:lpstr>The contractual approach</vt:lpstr>
      <vt:lpstr>The contractual approach: principal-agent problem</vt:lpstr>
      <vt:lpstr>The contractual approach: principal-agent problem</vt:lpstr>
      <vt:lpstr>The contractual approach: principal-agent problem</vt:lpstr>
      <vt:lpstr>The contractual approach</vt:lpstr>
      <vt:lpstr>The contractual approach: Managerial theory of the firm</vt:lpstr>
      <vt:lpstr>The contractual approach: Baumol’s model of sales maximization</vt:lpstr>
      <vt:lpstr>The contractual approach: Baumol’s model - Basic assumptions</vt:lpstr>
      <vt:lpstr>The contractual approach: Baumol’s model – graphical representation</vt:lpstr>
      <vt:lpstr>The contractual approach: Empirical evidence on managerial theory of the firm</vt:lpstr>
      <vt:lpstr>The contractual approach</vt:lpstr>
      <vt:lpstr>The contractual approach: Team production</vt:lpstr>
      <vt:lpstr>The contractual approach: Team production </vt:lpstr>
      <vt:lpstr>The contractual approach</vt:lpstr>
      <vt:lpstr>The contractual approach: Transaction cost theory</vt:lpstr>
      <vt:lpstr>The contractual approach: Transaction cost theory</vt:lpstr>
      <vt:lpstr>The contractual approach</vt:lpstr>
      <vt:lpstr>The contractual approach: The property rights approach (Grossman &amp; Hart 1986, JPE)</vt:lpstr>
      <vt:lpstr>The contractual approach: The property rights approach (Grossman &amp; Hart 1986, JPE)</vt:lpstr>
      <vt:lpstr>The contractual approach</vt:lpstr>
      <vt:lpstr>The holistic approach: The resource-based view (RBV) of the firm</vt:lpstr>
      <vt:lpstr>The holistic approach: The resource-based view (RBV) vs. the neoclassical approach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approach: The resource-based view (RBV) of the firm</vt:lpstr>
      <vt:lpstr>The holistic approach</vt:lpstr>
      <vt:lpstr>The holistic approach: The evolutionary view of the firm (Nelson and Winter, 1982, et al.)</vt:lpstr>
      <vt:lpstr>The holistic approach: The evolutionary view of the firm (Nelson and Winter, 1982, et al.)</vt:lpstr>
      <vt:lpstr>The holistic approach: The evolutionary view of the firm (Nelson and Winter, 1982, et al.)</vt:lpstr>
      <vt:lpstr>The holistic approach: The evolutionary view of the firm (Nelson and Winter, 1982, et al.)</vt:lpstr>
      <vt:lpstr>The holistic approach: The evolutionary view of the firm (Nelson and Winter, 1982, et al.)</vt:lpstr>
      <vt:lpstr>How wrong is the neoclassical approach?</vt:lpstr>
      <vt:lpstr>Questions?</vt:lpstr>
      <vt:lpstr>References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Mattia Fabio Junior Pedota</cp:lastModifiedBy>
  <cp:revision>1033</cp:revision>
  <dcterms:created xsi:type="dcterms:W3CDTF">2015-05-26T12:27:57Z</dcterms:created>
  <dcterms:modified xsi:type="dcterms:W3CDTF">2024-04-03T07:29:05Z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0x010100DD8A713F299A884DB11DE64B6266C624</vt:lpwstr>
  </property>
</Properties>
</file>